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900" r:id="rId1"/>
  </p:sldMasterIdLst>
  <p:notesMasterIdLst>
    <p:notesMasterId r:id="rId20"/>
  </p:notesMasterIdLst>
  <p:handoutMasterIdLst>
    <p:handoutMasterId r:id="rId21"/>
  </p:handoutMasterIdLst>
  <p:sldIdLst>
    <p:sldId id="949" r:id="rId2"/>
    <p:sldId id="1170" r:id="rId3"/>
    <p:sldId id="1171" r:id="rId4"/>
    <p:sldId id="1172" r:id="rId5"/>
    <p:sldId id="1173" r:id="rId6"/>
    <p:sldId id="1159" r:id="rId7"/>
    <p:sldId id="1160" r:id="rId8"/>
    <p:sldId id="1161" r:id="rId9"/>
    <p:sldId id="1163" r:id="rId10"/>
    <p:sldId id="1164" r:id="rId11"/>
    <p:sldId id="1169" r:id="rId12"/>
    <p:sldId id="1165" r:id="rId13"/>
    <p:sldId id="1175" r:id="rId14"/>
    <p:sldId id="1166" r:id="rId15"/>
    <p:sldId id="1174" r:id="rId16"/>
    <p:sldId id="1167" r:id="rId17"/>
    <p:sldId id="1176" r:id="rId18"/>
    <p:sldId id="1010" r:id="rId19"/>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2400" b="1" kern="1200">
        <a:solidFill>
          <a:schemeClr val="tx1"/>
        </a:solidFill>
        <a:latin typeface="Times" pitchFamily="18" charset="0"/>
        <a:ea typeface="Osaka"/>
        <a:cs typeface="Osaka"/>
      </a:defRPr>
    </a:lvl1pPr>
    <a:lvl2pPr marL="457200" algn="l" rtl="0" fontAlgn="base">
      <a:spcBef>
        <a:spcPct val="0"/>
      </a:spcBef>
      <a:spcAft>
        <a:spcPct val="0"/>
      </a:spcAft>
      <a:defRPr sz="2400" b="1" kern="1200">
        <a:solidFill>
          <a:schemeClr val="tx1"/>
        </a:solidFill>
        <a:latin typeface="Times" pitchFamily="18" charset="0"/>
        <a:ea typeface="Osaka"/>
        <a:cs typeface="Osaka"/>
      </a:defRPr>
    </a:lvl2pPr>
    <a:lvl3pPr marL="914400" algn="l" rtl="0" fontAlgn="base">
      <a:spcBef>
        <a:spcPct val="0"/>
      </a:spcBef>
      <a:spcAft>
        <a:spcPct val="0"/>
      </a:spcAft>
      <a:defRPr sz="2400" b="1" kern="1200">
        <a:solidFill>
          <a:schemeClr val="tx1"/>
        </a:solidFill>
        <a:latin typeface="Times" pitchFamily="18" charset="0"/>
        <a:ea typeface="Osaka"/>
        <a:cs typeface="Osaka"/>
      </a:defRPr>
    </a:lvl3pPr>
    <a:lvl4pPr marL="1371600" algn="l" rtl="0" fontAlgn="base">
      <a:spcBef>
        <a:spcPct val="0"/>
      </a:spcBef>
      <a:spcAft>
        <a:spcPct val="0"/>
      </a:spcAft>
      <a:defRPr sz="2400" b="1" kern="1200">
        <a:solidFill>
          <a:schemeClr val="tx1"/>
        </a:solidFill>
        <a:latin typeface="Times" pitchFamily="18" charset="0"/>
        <a:ea typeface="Osaka"/>
        <a:cs typeface="Osaka"/>
      </a:defRPr>
    </a:lvl4pPr>
    <a:lvl5pPr marL="1828800" algn="l" rtl="0" fontAlgn="base">
      <a:spcBef>
        <a:spcPct val="0"/>
      </a:spcBef>
      <a:spcAft>
        <a:spcPct val="0"/>
      </a:spcAft>
      <a:defRPr sz="2400" b="1" kern="1200">
        <a:solidFill>
          <a:schemeClr val="tx1"/>
        </a:solidFill>
        <a:latin typeface="Times" pitchFamily="18" charset="0"/>
        <a:ea typeface="Osaka"/>
        <a:cs typeface="Osaka"/>
      </a:defRPr>
    </a:lvl5pPr>
    <a:lvl6pPr marL="2286000" algn="l" defTabSz="914400" rtl="0" eaLnBrk="1" latinLnBrk="0" hangingPunct="1">
      <a:defRPr sz="2400" b="1" kern="1200">
        <a:solidFill>
          <a:schemeClr val="tx1"/>
        </a:solidFill>
        <a:latin typeface="Times" pitchFamily="18" charset="0"/>
        <a:ea typeface="Osaka"/>
        <a:cs typeface="Osaka"/>
      </a:defRPr>
    </a:lvl6pPr>
    <a:lvl7pPr marL="2743200" algn="l" defTabSz="914400" rtl="0" eaLnBrk="1" latinLnBrk="0" hangingPunct="1">
      <a:defRPr sz="2400" b="1" kern="1200">
        <a:solidFill>
          <a:schemeClr val="tx1"/>
        </a:solidFill>
        <a:latin typeface="Times" pitchFamily="18" charset="0"/>
        <a:ea typeface="Osaka"/>
        <a:cs typeface="Osaka"/>
      </a:defRPr>
    </a:lvl7pPr>
    <a:lvl8pPr marL="3200400" algn="l" defTabSz="914400" rtl="0" eaLnBrk="1" latinLnBrk="0" hangingPunct="1">
      <a:defRPr sz="2400" b="1" kern="1200">
        <a:solidFill>
          <a:schemeClr val="tx1"/>
        </a:solidFill>
        <a:latin typeface="Times" pitchFamily="18" charset="0"/>
        <a:ea typeface="Osaka"/>
        <a:cs typeface="Osaka"/>
      </a:defRPr>
    </a:lvl8pPr>
    <a:lvl9pPr marL="3657600" algn="l" defTabSz="914400" rtl="0" eaLnBrk="1" latinLnBrk="0" hangingPunct="1">
      <a:defRPr sz="2400" b="1" kern="1200">
        <a:solidFill>
          <a:schemeClr val="tx1"/>
        </a:solidFill>
        <a:latin typeface="Times" pitchFamily="18" charset="0"/>
        <a:ea typeface="Osaka"/>
        <a:cs typeface="Osak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CCCC"/>
    <a:srgbClr val="CCECFF"/>
    <a:srgbClr val="990000"/>
    <a:srgbClr val="FFFFCC"/>
    <a:srgbClr val="0033CC"/>
    <a:srgbClr val="FFFF99"/>
    <a:srgbClr val="990033"/>
    <a:srgbClr val="CCCCFF"/>
    <a:srgbClr val="CC0000"/>
  </p:clrMru>
</p:presentationPr>
</file>

<file path=ppt/tableStyles.xml><?xml version="1.0" encoding="utf-8"?>
<a:tblStyleLst xmlns:a="http://schemas.openxmlformats.org/drawingml/2006/main" def="{5C22544A-7EE6-4342-B048-85BDC9FD1C3A}">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3310" autoAdjust="0"/>
  </p:normalViewPr>
  <p:slideViewPr>
    <p:cSldViewPr>
      <p:cViewPr>
        <p:scale>
          <a:sx n="66" d="100"/>
          <a:sy n="66" d="100"/>
        </p:scale>
        <p:origin x="-1458"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terrylai\Desktop\chart%20-%20revenu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stacked"/>
        <c:ser>
          <c:idx val="0"/>
          <c:order val="0"/>
          <c:tx>
            <c:strRef>
              <c:f>Sheet1!$B$1</c:f>
              <c:strCache>
                <c:ptCount val="1"/>
                <c:pt idx="0">
                  <c:v>Agri</c:v>
                </c:pt>
              </c:strCache>
            </c:strRef>
          </c:tx>
          <c:spPr>
            <a:solidFill>
              <a:srgbClr val="BABABA"/>
            </a:solidFill>
          </c:spPr>
          <c:cat>
            <c:numRef>
              <c:f>Sheet1!$A$7:$A$12</c:f>
              <c:numCache>
                <c:formatCode>General</c:formatCode>
                <c:ptCount val="6"/>
                <c:pt idx="0">
                  <c:v>2007</c:v>
                </c:pt>
                <c:pt idx="1">
                  <c:v>2008</c:v>
                </c:pt>
                <c:pt idx="2">
                  <c:v>2009</c:v>
                </c:pt>
                <c:pt idx="3">
                  <c:v>2010</c:v>
                </c:pt>
                <c:pt idx="4">
                  <c:v>2011</c:v>
                </c:pt>
                <c:pt idx="5">
                  <c:v>2012</c:v>
                </c:pt>
              </c:numCache>
            </c:numRef>
          </c:cat>
          <c:val>
            <c:numRef>
              <c:f>Sheet1!$B$7:$B$12</c:f>
              <c:numCache>
                <c:formatCode>General</c:formatCode>
                <c:ptCount val="6"/>
                <c:pt idx="0">
                  <c:v>6471</c:v>
                </c:pt>
                <c:pt idx="1">
                  <c:v>10142</c:v>
                </c:pt>
                <c:pt idx="2">
                  <c:v>7367</c:v>
                </c:pt>
                <c:pt idx="3">
                  <c:v>12035</c:v>
                </c:pt>
                <c:pt idx="4">
                  <c:v>18305</c:v>
                </c:pt>
                <c:pt idx="5">
                  <c:v>15437</c:v>
                </c:pt>
              </c:numCache>
            </c:numRef>
          </c:val>
        </c:ser>
        <c:ser>
          <c:idx val="1"/>
          <c:order val="1"/>
          <c:tx>
            <c:strRef>
              <c:f>Sheet1!$C$1</c:f>
              <c:strCache>
                <c:ptCount val="1"/>
                <c:pt idx="0">
                  <c:v>Energy</c:v>
                </c:pt>
              </c:strCache>
            </c:strRef>
          </c:tx>
          <c:spPr>
            <a:solidFill>
              <a:srgbClr val="CC6600"/>
            </a:solidFill>
          </c:spPr>
          <c:cat>
            <c:numRef>
              <c:f>Sheet1!$A$7:$A$12</c:f>
              <c:numCache>
                <c:formatCode>General</c:formatCode>
                <c:ptCount val="6"/>
                <c:pt idx="0">
                  <c:v>2007</c:v>
                </c:pt>
                <c:pt idx="1">
                  <c:v>2008</c:v>
                </c:pt>
                <c:pt idx="2">
                  <c:v>2009</c:v>
                </c:pt>
                <c:pt idx="3">
                  <c:v>2010</c:v>
                </c:pt>
                <c:pt idx="4">
                  <c:v>2011</c:v>
                </c:pt>
                <c:pt idx="5">
                  <c:v>2012</c:v>
                </c:pt>
              </c:numCache>
            </c:numRef>
          </c:cat>
          <c:val>
            <c:numRef>
              <c:f>Sheet1!$C$7:$C$12</c:f>
              <c:numCache>
                <c:formatCode>General</c:formatCode>
                <c:ptCount val="6"/>
                <c:pt idx="0">
                  <c:v>10949</c:v>
                </c:pt>
                <c:pt idx="1">
                  <c:v>18160</c:v>
                </c:pt>
                <c:pt idx="2">
                  <c:v>18206</c:v>
                </c:pt>
                <c:pt idx="3">
                  <c:v>36912</c:v>
                </c:pt>
                <c:pt idx="4">
                  <c:v>51500</c:v>
                </c:pt>
                <c:pt idx="5">
                  <c:v>63860</c:v>
                </c:pt>
              </c:numCache>
            </c:numRef>
          </c:val>
        </c:ser>
        <c:ser>
          <c:idx val="2"/>
          <c:order val="2"/>
          <c:tx>
            <c:strRef>
              <c:f>Sheet1!$D$1</c:f>
              <c:strCache>
                <c:ptCount val="1"/>
                <c:pt idx="0">
                  <c:v>MMO</c:v>
                </c:pt>
              </c:strCache>
            </c:strRef>
          </c:tx>
          <c:spPr>
            <a:solidFill>
              <a:srgbClr val="F99E49"/>
            </a:solidFill>
          </c:spPr>
          <c:cat>
            <c:numRef>
              <c:f>Sheet1!$A$7:$A$12</c:f>
              <c:numCache>
                <c:formatCode>General</c:formatCode>
                <c:ptCount val="6"/>
                <c:pt idx="0">
                  <c:v>2007</c:v>
                </c:pt>
                <c:pt idx="1">
                  <c:v>2008</c:v>
                </c:pt>
                <c:pt idx="2">
                  <c:v>2009</c:v>
                </c:pt>
                <c:pt idx="3">
                  <c:v>2010</c:v>
                </c:pt>
                <c:pt idx="4">
                  <c:v>2011</c:v>
                </c:pt>
                <c:pt idx="5">
                  <c:v>2012</c:v>
                </c:pt>
              </c:numCache>
            </c:numRef>
          </c:cat>
          <c:val>
            <c:numRef>
              <c:f>Sheet1!$D$7:$D$12</c:f>
              <c:numCache>
                <c:formatCode>General</c:formatCode>
                <c:ptCount val="6"/>
                <c:pt idx="0">
                  <c:v>4553</c:v>
                </c:pt>
                <c:pt idx="1">
                  <c:v>6188</c:v>
                </c:pt>
                <c:pt idx="2">
                  <c:v>4726</c:v>
                </c:pt>
                <c:pt idx="3">
                  <c:v>6895</c:v>
                </c:pt>
                <c:pt idx="4">
                  <c:v>10927</c:v>
                </c:pt>
                <c:pt idx="5">
                  <c:v>14748</c:v>
                </c:pt>
              </c:numCache>
            </c:numRef>
          </c:val>
        </c:ser>
        <c:ser>
          <c:idx val="3"/>
          <c:order val="3"/>
          <c:tx>
            <c:strRef>
              <c:f>Sheet1!$E$1</c:f>
              <c:strCache>
                <c:ptCount val="1"/>
                <c:pt idx="0">
                  <c:v>Logistics *</c:v>
                </c:pt>
              </c:strCache>
            </c:strRef>
          </c:tx>
          <c:spPr>
            <a:solidFill>
              <a:srgbClr val="7F7F7F"/>
            </a:solidFill>
          </c:spPr>
          <c:cat>
            <c:numRef>
              <c:f>Sheet1!$A$7:$A$12</c:f>
              <c:numCache>
                <c:formatCode>General</c:formatCode>
                <c:ptCount val="6"/>
                <c:pt idx="0">
                  <c:v>2007</c:v>
                </c:pt>
                <c:pt idx="1">
                  <c:v>2008</c:v>
                </c:pt>
                <c:pt idx="2">
                  <c:v>2009</c:v>
                </c:pt>
                <c:pt idx="3">
                  <c:v>2010</c:v>
                </c:pt>
                <c:pt idx="4">
                  <c:v>2011</c:v>
                </c:pt>
                <c:pt idx="5">
                  <c:v>2012</c:v>
                </c:pt>
              </c:numCache>
            </c:numRef>
          </c:cat>
          <c:val>
            <c:numRef>
              <c:f>Sheet1!$E$7:$E$12</c:f>
              <c:numCache>
                <c:formatCode>General</c:formatCode>
                <c:ptCount val="6"/>
                <c:pt idx="0">
                  <c:v>1265</c:v>
                </c:pt>
                <c:pt idx="1">
                  <c:v>1600</c:v>
                </c:pt>
                <c:pt idx="2">
                  <c:v>884</c:v>
                </c:pt>
                <c:pt idx="3">
                  <c:v>855</c:v>
                </c:pt>
                <c:pt idx="4">
                  <c:v>0</c:v>
                </c:pt>
                <c:pt idx="5">
                  <c:v>0</c:v>
                </c:pt>
              </c:numCache>
            </c:numRef>
          </c:val>
        </c:ser>
        <c:overlap val="100"/>
        <c:axId val="59446784"/>
        <c:axId val="59448320"/>
      </c:barChart>
      <c:catAx>
        <c:axId val="59446784"/>
        <c:scaling>
          <c:orientation val="minMax"/>
        </c:scaling>
        <c:axPos val="b"/>
        <c:numFmt formatCode="General" sourceLinked="1"/>
        <c:majorTickMark val="none"/>
        <c:tickLblPos val="nextTo"/>
        <c:txPr>
          <a:bodyPr/>
          <a:lstStyle/>
          <a:p>
            <a:pPr>
              <a:defRPr>
                <a:latin typeface="Georgia" pitchFamily="18" charset="0"/>
              </a:defRPr>
            </a:pPr>
            <a:endParaRPr lang="en-US"/>
          </a:p>
        </c:txPr>
        <c:crossAx val="59448320"/>
        <c:crosses val="autoZero"/>
        <c:auto val="1"/>
        <c:lblAlgn val="ctr"/>
        <c:lblOffset val="100"/>
      </c:catAx>
      <c:valAx>
        <c:axId val="59448320"/>
        <c:scaling>
          <c:orientation val="minMax"/>
          <c:max val="100000"/>
          <c:min val="0"/>
        </c:scaling>
        <c:axPos val="l"/>
        <c:numFmt formatCode="General" sourceLinked="0"/>
        <c:majorTickMark val="none"/>
        <c:tickLblPos val="nextTo"/>
        <c:txPr>
          <a:bodyPr/>
          <a:lstStyle/>
          <a:p>
            <a:pPr>
              <a:defRPr>
                <a:latin typeface="Georgia" pitchFamily="18" charset="0"/>
              </a:defRPr>
            </a:pPr>
            <a:endParaRPr lang="en-US"/>
          </a:p>
        </c:txPr>
        <c:crossAx val="59446784"/>
        <c:crosses val="autoZero"/>
        <c:crossBetween val="between"/>
        <c:majorUnit val="20000"/>
        <c:minorUnit val="200"/>
        <c:dispUnits>
          <c:builtInUnit val="thousands"/>
        </c:dispUnits>
      </c:valAx>
    </c:plotArea>
    <c:legend>
      <c:legendPos val="r"/>
      <c:layout/>
      <c:txPr>
        <a:bodyPr/>
        <a:lstStyle/>
        <a:p>
          <a:pPr>
            <a:defRPr>
              <a:latin typeface="Georgia" pitchFamily="18" charset="0"/>
            </a:defRPr>
          </a:pPr>
          <a:endParaRPr lang="en-US"/>
        </a:p>
      </c:txPr>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5988" y="4343400"/>
            <a:ext cx="5026025"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3" name="Rectangle 3"/>
          <p:cNvSpPr>
            <a:spLocks noGrp="1" noRot="1" noChangeAspect="1" noChangeArrowheads="1" noTextEdit="1"/>
          </p:cNvSpPr>
          <p:nvPr>
            <p:ph type="sldImg" idx="2"/>
          </p:nvPr>
        </p:nvSpPr>
        <p:spPr bwMode="auto">
          <a:xfrm>
            <a:off x="1300163" y="801688"/>
            <a:ext cx="4259262" cy="319405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b="1" kern="1200">
        <a:solidFill>
          <a:schemeClr val="tx1"/>
        </a:solidFill>
        <a:latin typeface="Helvetica"/>
        <a:ea typeface="Osaka"/>
        <a:cs typeface="Osaka"/>
      </a:defRPr>
    </a:lvl1pPr>
    <a:lvl2pPr marL="457200" algn="l" rtl="0" eaLnBrk="0" fontAlgn="base" hangingPunct="0">
      <a:spcBef>
        <a:spcPct val="30000"/>
      </a:spcBef>
      <a:spcAft>
        <a:spcPct val="0"/>
      </a:spcAft>
      <a:defRPr sz="1200" kern="1200">
        <a:solidFill>
          <a:schemeClr val="tx1"/>
        </a:solidFill>
        <a:latin typeface="Helvetica"/>
        <a:ea typeface="Osaka"/>
        <a:cs typeface="Osaka"/>
      </a:defRPr>
    </a:lvl2pPr>
    <a:lvl3pPr marL="914400" algn="l" rtl="0" eaLnBrk="0" fontAlgn="base" hangingPunct="0">
      <a:spcBef>
        <a:spcPct val="30000"/>
      </a:spcBef>
      <a:spcAft>
        <a:spcPct val="0"/>
      </a:spcAft>
      <a:defRPr sz="1200" kern="1200">
        <a:solidFill>
          <a:schemeClr val="tx1"/>
        </a:solidFill>
        <a:latin typeface="Helvetica"/>
        <a:ea typeface="Osaka"/>
        <a:cs typeface="Osaka"/>
      </a:defRPr>
    </a:lvl3pPr>
    <a:lvl4pPr marL="1371600" algn="l" rtl="0" eaLnBrk="0" fontAlgn="base" hangingPunct="0">
      <a:spcBef>
        <a:spcPct val="30000"/>
      </a:spcBef>
      <a:spcAft>
        <a:spcPct val="0"/>
      </a:spcAft>
      <a:defRPr sz="1200" kern="1200">
        <a:solidFill>
          <a:schemeClr val="tx1"/>
        </a:solidFill>
        <a:latin typeface="Helvetica"/>
        <a:ea typeface="Osaka"/>
        <a:cs typeface="Osaka"/>
      </a:defRPr>
    </a:lvl4pPr>
    <a:lvl5pPr marL="1828800" algn="l" rtl="0" eaLnBrk="0" fontAlgn="base" hangingPunct="0">
      <a:spcBef>
        <a:spcPct val="30000"/>
      </a:spcBef>
      <a:spcAft>
        <a:spcPct val="0"/>
      </a:spcAft>
      <a:defRPr sz="1200" kern="1200">
        <a:solidFill>
          <a:schemeClr val="tx1"/>
        </a:solidFill>
        <a:latin typeface="Helvetica"/>
        <a:ea typeface="Osaka"/>
        <a:cs typeface="Osak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w="9525"/>
        </p:spPr>
        <p:txBody>
          <a:bodyPr/>
          <a:lstStyle/>
          <a:p>
            <a:r>
              <a:rPr lang="en-US" dirty="0" smtClean="0">
                <a:latin typeface="Helvetica" pitchFamily="34" charset="0"/>
              </a:rPr>
              <a:t>Speaker notes: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9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9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9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9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9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90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w="9525"/>
        </p:spPr>
        <p:txBody>
          <a:bodyPr/>
          <a:lstStyle/>
          <a:p>
            <a:r>
              <a:rPr lang="en-US" dirty="0" smtClean="0">
                <a:latin typeface="Helvetica" pitchFamily="34" charset="0"/>
              </a:rPr>
              <a:t>Speaker notes: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Headquartered</a:t>
            </a:r>
            <a:r>
              <a:rPr lang="en-US" baseline="0" dirty="0" smtClean="0"/>
              <a:t> in </a:t>
            </a:r>
            <a:r>
              <a:rPr lang="en-US" baseline="0" dirty="0" err="1" smtClean="0"/>
              <a:t>Hongkong</a:t>
            </a:r>
            <a:r>
              <a:rPr lang="en-US" baseline="0" dirty="0" smtClean="0"/>
              <a:t> and listed in Singapore since 1997</a:t>
            </a:r>
          </a:p>
          <a:p>
            <a:r>
              <a:rPr lang="en-US" baseline="0" dirty="0" smtClean="0"/>
              <a:t>Market cap over 6 billion with major stakeholders CIC and Prudential</a:t>
            </a:r>
          </a:p>
          <a:p>
            <a:r>
              <a:rPr lang="en-US" dirty="0" smtClean="0"/>
              <a:t>Coal – mining,</a:t>
            </a:r>
            <a:r>
              <a:rPr lang="en-US" baseline="0" dirty="0" smtClean="0"/>
              <a:t> processing, blending, barging, logistics/shipping, delivery</a:t>
            </a:r>
          </a:p>
          <a:p>
            <a:r>
              <a:rPr lang="en-US" baseline="0" dirty="0" smtClean="0"/>
              <a:t>Sugar – Sugar cane production, Processing, Domestic sales or export, delivery</a:t>
            </a:r>
          </a:p>
          <a:p>
            <a:r>
              <a:rPr lang="en-US" baseline="0" dirty="0" err="1" smtClean="0"/>
              <a:t>Agri</a:t>
            </a:r>
            <a:r>
              <a:rPr lang="en-US" baseline="0" dirty="0" smtClean="0"/>
              <a:t> – farming (indirectly), purchase, storage, export, logistics, processing and sales</a:t>
            </a:r>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dirty="0" smtClean="0"/>
              <a:t>The agribusiness</a:t>
            </a:r>
            <a:r>
              <a:rPr lang="en-US" sz="1000" baseline="0" dirty="0" smtClean="0"/>
              <a:t> has increased in size just as rapidly as the other divisions. Thanks to our integrated pipeline, careful management of risks and </a:t>
            </a:r>
            <a:r>
              <a:rPr lang="en-US" sz="1000" baseline="0" dirty="0" err="1" smtClean="0"/>
              <a:t>entrepeneurial</a:t>
            </a:r>
            <a:r>
              <a:rPr lang="en-US" sz="1000" baseline="0" dirty="0" smtClean="0"/>
              <a:t> spirit, we have manage to persistently open up new markets, and increase market share in existing markets. To put this into figures, we traded a total of 44MMT in 2012, about triple the tonnage of 5 years ago.</a:t>
            </a:r>
          </a:p>
          <a:p>
            <a:endParaRPr lang="en-US" sz="10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aseline="0" dirty="0" smtClean="0"/>
              <a:t>We don’t have a heavy asset base, but what we do have, we put to good use. To name some of our major assets, we have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smtClean="0"/>
              <a:t>Crushing plants in Brazil (starting next year), Argentina, Ukraine, South Africa, and 4 plants in China with combined over 8MMT/year capacity</a:t>
            </a:r>
            <a:r>
              <a:rPr lang="en-US" sz="1000" baseline="0"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aseline="0" dirty="0" smtClean="0"/>
              <a:t>To put that into perspective, that’s enough to provide soybean meal to Korea for 4 years</a:t>
            </a:r>
            <a:endParaRPr lang="en-GB" sz="10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9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9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9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9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9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019800"/>
          </a:xfrm>
          <a:prstGeom prst="rect">
            <a:avLst/>
          </a:prstGeom>
        </p:spPr>
        <p:txBody>
          <a:bodyPr vert="horz"/>
          <a:lstStyle/>
          <a:p>
            <a:pPr lvl="0"/>
            <a:r>
              <a:rPr lang="en-US" noProof="0" dirty="0" smtClean="0"/>
              <a:t>Click icon to add picture</a:t>
            </a:r>
            <a:endParaRPr lang="en-US" noProof="0" dirty="0"/>
          </a:p>
        </p:txBody>
      </p:sp>
      <p:sp>
        <p:nvSpPr>
          <p:cNvPr id="2" name="Title 1"/>
          <p:cNvSpPr>
            <a:spLocks noGrp="1"/>
          </p:cNvSpPr>
          <p:nvPr>
            <p:ph type="title"/>
          </p:nvPr>
        </p:nvSpPr>
        <p:spPr>
          <a:xfrm>
            <a:off x="457200" y="4724400"/>
            <a:ext cx="8229600" cy="1143000"/>
          </a:xfrm>
          <a:prstGeom prst="rect">
            <a:avLst/>
          </a:prstGeom>
        </p:spPr>
        <p:txBody>
          <a:bodyPr vert="horz"/>
          <a:lstStyle/>
          <a:p>
            <a:r>
              <a:rPr lang="en-US" smtClean="0"/>
              <a:t>Click to edit Master title style</a:t>
            </a:r>
            <a:endParaRPr lang="en-US"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1"/>
            <a:ext cx="8001000" cy="380999"/>
          </a:xfrm>
          <a:prstGeom prst="rect">
            <a:avLst/>
          </a:prstGeom>
        </p:spPr>
        <p:txBody>
          <a:bodyPr/>
          <a:lstStyle>
            <a:lvl1pPr algn="l">
              <a:defRPr sz="2000" b="0" i="0" baseline="0">
                <a:latin typeface="Georgia"/>
                <a:cs typeface="Georgia"/>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533400"/>
            <a:ext cx="6400800" cy="609600"/>
          </a:xfrm>
          <a:prstGeom prst="rect">
            <a:avLst/>
          </a:prstGeom>
        </p:spPr>
        <p:txBody>
          <a:bodyPr anchor="t"/>
          <a:lstStyle>
            <a:lvl1pPr marL="0" indent="0" algn="l">
              <a:buNone/>
              <a:defRPr sz="1000" b="0" i="0" spc="0" baseline="0">
                <a:solidFill>
                  <a:schemeClr val="bg1">
                    <a:lumMod val="50000"/>
                  </a:schemeClr>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Text Placeholder 5"/>
          <p:cNvSpPr>
            <a:spLocks noGrp="1"/>
          </p:cNvSpPr>
          <p:nvPr>
            <p:ph type="body" sz="quarter" idx="10"/>
          </p:nvPr>
        </p:nvSpPr>
        <p:spPr>
          <a:xfrm>
            <a:off x="457200" y="1295400"/>
            <a:ext cx="4267200" cy="4343400"/>
          </a:xfrm>
          <a:prstGeom prst="rect">
            <a:avLst/>
          </a:prstGeom>
        </p:spPr>
        <p:txBody>
          <a:bodyPr vert="horz" wrap="square" anchor="t"/>
          <a:lstStyle>
            <a:lvl1pPr marL="0" indent="0" defTabSz="88900">
              <a:spcAft>
                <a:spcPts val="600"/>
              </a:spcAft>
              <a:buClr>
                <a:srgbClr val="E31937"/>
              </a:buClr>
              <a:buSzPct val="125000"/>
              <a:buFont typeface="Arial"/>
              <a:buChar char="•"/>
              <a:defRPr sz="800" b="0" i="0" baseline="0">
                <a:latin typeface="Avant Garde"/>
                <a:cs typeface="Avant Garde"/>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6" name="Title 1"/>
          <p:cNvSpPr>
            <a:spLocks noGrp="1"/>
          </p:cNvSpPr>
          <p:nvPr>
            <p:ph type="ctrTitle"/>
          </p:nvPr>
        </p:nvSpPr>
        <p:spPr>
          <a:xfrm>
            <a:off x="457200" y="228601"/>
            <a:ext cx="8001000" cy="380999"/>
          </a:xfrm>
          <a:prstGeom prst="rect">
            <a:avLst/>
          </a:prstGeom>
        </p:spPr>
        <p:txBody>
          <a:bodyPr/>
          <a:lstStyle>
            <a:lvl1pPr algn="l">
              <a:defRPr sz="2000" b="0" i="0" baseline="0">
                <a:latin typeface="Georgia"/>
                <a:cs typeface="Georgia"/>
              </a:defRPr>
            </a:lvl1pPr>
          </a:lstStyle>
          <a:p>
            <a:r>
              <a:rPr lang="en-US" smtClean="0"/>
              <a:t>Click to edit Master title style</a:t>
            </a:r>
            <a:endParaRPr lang="en-US" dirty="0"/>
          </a:p>
        </p:txBody>
      </p:sp>
      <p:sp>
        <p:nvSpPr>
          <p:cNvPr id="7" name="Subtitle 2"/>
          <p:cNvSpPr>
            <a:spLocks noGrp="1"/>
          </p:cNvSpPr>
          <p:nvPr>
            <p:ph type="subTitle" idx="1"/>
          </p:nvPr>
        </p:nvSpPr>
        <p:spPr>
          <a:xfrm>
            <a:off x="457200" y="533400"/>
            <a:ext cx="6400800" cy="609600"/>
          </a:xfrm>
          <a:prstGeom prst="rect">
            <a:avLst/>
          </a:prstGeom>
        </p:spPr>
        <p:txBody>
          <a:bodyPr anchor="t"/>
          <a:lstStyle>
            <a:lvl1pPr marL="0" indent="0" algn="l">
              <a:buNone/>
              <a:defRPr sz="1000" b="0" i="0" spc="0" baseline="0">
                <a:solidFill>
                  <a:schemeClr val="bg1">
                    <a:lumMod val="50000"/>
                  </a:schemeClr>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Picture Placeholder 9"/>
          <p:cNvSpPr>
            <a:spLocks noGrp="1"/>
          </p:cNvSpPr>
          <p:nvPr>
            <p:ph type="pic" sz="quarter" idx="11"/>
          </p:nvPr>
        </p:nvSpPr>
        <p:spPr>
          <a:xfrm>
            <a:off x="5029200" y="1295400"/>
            <a:ext cx="3429000" cy="4343400"/>
          </a:xfrm>
          <a:prstGeom prst="rect">
            <a:avLst/>
          </a:prstGeom>
        </p:spPr>
        <p:txBody>
          <a:bodyPr vert="horz"/>
          <a:lstStyle/>
          <a:p>
            <a:pPr lvl="0"/>
            <a:r>
              <a:rPr lang="en-US" noProof="0" dirty="0" smtClean="0"/>
              <a:t>Click icon to add picture</a:t>
            </a:r>
            <a:endParaRPr lang="en-US" noProof="0" dirty="0"/>
          </a:p>
        </p:txBody>
      </p:sp>
      <p:sp>
        <p:nvSpPr>
          <p:cNvPr id="9" name="Text Placeholder 5"/>
          <p:cNvSpPr>
            <a:spLocks noGrp="1"/>
          </p:cNvSpPr>
          <p:nvPr>
            <p:ph type="body" sz="quarter" idx="10"/>
          </p:nvPr>
        </p:nvSpPr>
        <p:spPr>
          <a:xfrm>
            <a:off x="457200" y="1295400"/>
            <a:ext cx="4267200" cy="4343400"/>
          </a:xfrm>
          <a:prstGeom prst="rect">
            <a:avLst/>
          </a:prstGeom>
        </p:spPr>
        <p:txBody>
          <a:bodyPr vert="horz" wrap="square" anchor="t"/>
          <a:lstStyle>
            <a:lvl1pPr marL="0" indent="0" defTabSz="88900">
              <a:spcAft>
                <a:spcPts val="600"/>
              </a:spcAft>
              <a:buClr>
                <a:srgbClr val="E31937"/>
              </a:buClr>
              <a:buSzPct val="125000"/>
              <a:buFont typeface="Arial"/>
              <a:buChar char="•"/>
              <a:defRPr sz="800" b="0" i="0" baseline="0">
                <a:latin typeface="Avant Garde"/>
                <a:cs typeface="Avant Garde"/>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0" hangingPunct="0">
              <a:defRPr>
                <a:latin typeface="Times"/>
              </a:defRPr>
            </a:lvl1pPr>
          </a:lstStyle>
          <a:p>
            <a:pPr>
              <a:defRPr/>
            </a:pPr>
            <a:fld id="{920A58EB-A096-4270-B041-8F26CA1186DE}" type="datetimeFigureOut">
              <a:rPr lang="en-US"/>
              <a:pPr>
                <a:defRPr/>
              </a:pPr>
              <a:t>3/20/2014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0" hangingPunct="0">
              <a:defRPr>
                <a:latin typeface="Times"/>
              </a:defRPr>
            </a:lvl1pPr>
          </a:lstStyle>
          <a:p>
            <a:pPr>
              <a:defRPr/>
            </a:pPr>
            <a:r>
              <a:rPr lang="en-US" dirty="0"/>
              <a:t>© Noble Group, 2007. All rights reserved.</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eaLnBrk="0" hangingPunct="0">
              <a:defRPr>
                <a:latin typeface="Times"/>
              </a:defRPr>
            </a:lvl1pPr>
          </a:lstStyle>
          <a:p>
            <a:pPr>
              <a:defRPr/>
            </a:pPr>
            <a:fld id="{B1BC6F85-E9CA-4513-BB42-B34C4ECCCE7C}" type="slidenum">
              <a:rPr lang="en-US"/>
              <a:pPr>
                <a:defRPr/>
              </a:pPr>
              <a:t>‹#›</a:t>
            </a:fld>
            <a:endParaRPr lang="en-US" b="0"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10400" cy="6096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066800" y="1752600"/>
            <a:ext cx="7010400" cy="3962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0"/>
          <p:cNvSpPr>
            <a:spLocks noGrp="1" noChangeArrowheads="1"/>
          </p:cNvSpPr>
          <p:nvPr>
            <p:ph type="ftr" sz="quarter" idx="10"/>
          </p:nvPr>
        </p:nvSpPr>
        <p:spPr>
          <a:xfrm>
            <a:off x="228600" y="6553200"/>
            <a:ext cx="5029200" cy="304800"/>
          </a:xfrm>
          <a:prstGeom prst="rect">
            <a:avLst/>
          </a:prstGeom>
        </p:spPr>
        <p:txBody>
          <a:bodyPr/>
          <a:lstStyle>
            <a:lvl1pPr eaLnBrk="0" hangingPunct="0">
              <a:defRPr>
                <a:latin typeface="Times"/>
              </a:defRPr>
            </a:lvl1pPr>
          </a:lstStyle>
          <a:p>
            <a:pPr>
              <a:defRPr/>
            </a:pPr>
            <a:r>
              <a:rPr lang="en-US" dirty="0"/>
              <a:t>© Noble Group, 2007. All rights reserved.</a:t>
            </a:r>
          </a:p>
        </p:txBody>
      </p:sp>
      <p:sp>
        <p:nvSpPr>
          <p:cNvPr id="5" name="Rectangle 75"/>
          <p:cNvSpPr>
            <a:spLocks noGrp="1" noChangeArrowheads="1"/>
          </p:cNvSpPr>
          <p:nvPr>
            <p:ph type="sldNum" sz="quarter" idx="11"/>
          </p:nvPr>
        </p:nvSpPr>
        <p:spPr>
          <a:xfrm>
            <a:off x="6477000" y="6553200"/>
            <a:ext cx="1905000" cy="304800"/>
          </a:xfrm>
          <a:prstGeom prst="rect">
            <a:avLst/>
          </a:prstGeom>
        </p:spPr>
        <p:txBody>
          <a:bodyPr/>
          <a:lstStyle>
            <a:lvl1pPr eaLnBrk="0" hangingPunct="0">
              <a:defRPr>
                <a:latin typeface="Times"/>
              </a:defRPr>
            </a:lvl1pPr>
          </a:lstStyle>
          <a:p>
            <a:pPr>
              <a:defRPr/>
            </a:pPr>
            <a:fld id="{BD35E994-BE24-4E01-B38D-9850F4D57D32}" type="slidenum">
              <a:rPr lang="en-US"/>
              <a:pPr>
                <a:defRPr/>
              </a:pPr>
              <a:t>‹#›</a:t>
            </a:fld>
            <a:endParaRPr lang="en-US" b="0"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pic>
        <p:nvPicPr>
          <p:cNvPr id="4" name="Picture 10"/>
          <p:cNvPicPr>
            <a:picLocks noChangeAspect="1"/>
          </p:cNvPicPr>
          <p:nvPr userDrawn="1"/>
        </p:nvPicPr>
        <p:blipFill>
          <a:blip r:embed="rId2" cstate="print"/>
          <a:srcRect/>
          <a:stretch>
            <a:fillRect/>
          </a:stretch>
        </p:blipFill>
        <p:spPr bwMode="auto">
          <a:xfrm>
            <a:off x="744416" y="6299200"/>
            <a:ext cx="864577" cy="350838"/>
          </a:xfrm>
          <a:prstGeom prst="rect">
            <a:avLst/>
          </a:prstGeom>
          <a:noFill/>
          <a:ln w="9525">
            <a:noFill/>
            <a:miter lim="800000"/>
            <a:headEnd/>
            <a:tailEnd/>
          </a:ln>
        </p:spPr>
      </p:pic>
      <p:sp>
        <p:nvSpPr>
          <p:cNvPr id="3" name="Title 1"/>
          <p:cNvSpPr>
            <a:spLocks noGrp="1"/>
          </p:cNvSpPr>
          <p:nvPr>
            <p:ph type="title" hasCustomPrompt="1"/>
          </p:nvPr>
        </p:nvSpPr>
        <p:spPr>
          <a:xfrm>
            <a:off x="703385" y="685800"/>
            <a:ext cx="8063483" cy="685800"/>
          </a:xfrm>
          <a:prstGeom prst="rect">
            <a:avLst/>
          </a:prstGeom>
        </p:spPr>
        <p:txBody>
          <a:bodyPr vert="horz"/>
          <a:lstStyle>
            <a:lvl1pPr algn="l">
              <a:defRPr sz="2800" b="1">
                <a:latin typeface="Georgia"/>
                <a:cs typeface="Georgia"/>
              </a:defRPr>
            </a:lvl1pPr>
          </a:lstStyle>
          <a:p>
            <a:r>
              <a:rPr lang="en-US" dirty="0" smtClean="0"/>
              <a:t>Click to edit Master title style			</a:t>
            </a:r>
            <a:endParaRPr lang="en-US" dirty="0"/>
          </a:p>
        </p:txBody>
      </p:sp>
      <p:sp>
        <p:nvSpPr>
          <p:cNvPr id="7" name="Text Placeholder 6"/>
          <p:cNvSpPr>
            <a:spLocks noGrp="1"/>
          </p:cNvSpPr>
          <p:nvPr>
            <p:ph type="body" sz="quarter" idx="10" hasCustomPrompt="1"/>
          </p:nvPr>
        </p:nvSpPr>
        <p:spPr>
          <a:xfrm>
            <a:off x="703385" y="1371601"/>
            <a:ext cx="8063483" cy="4289425"/>
          </a:xfrm>
          <a:prstGeom prst="rect">
            <a:avLst/>
          </a:prstGeom>
        </p:spPr>
        <p:txBody>
          <a:bodyPr/>
          <a:lstStyle>
            <a:lvl1pPr>
              <a:buClr>
                <a:srgbClr val="E98E31"/>
              </a:buClr>
              <a:buFont typeface="Wingdings" pitchFamily="2" charset="2"/>
              <a:buChar char="§"/>
              <a:defRPr sz="1400">
                <a:latin typeface="Georgia" pitchFamily="18" charset="0"/>
              </a:defRPr>
            </a:lvl1pPr>
            <a:lvl2pPr marL="742950" indent="-285750" defTabSz="88900">
              <a:spcBef>
                <a:spcPts val="600"/>
              </a:spcBef>
              <a:spcAft>
                <a:spcPts val="600"/>
              </a:spcAft>
              <a:buClr>
                <a:srgbClr val="F99E49"/>
              </a:buClr>
              <a:buSzPct val="50000"/>
              <a:buFont typeface="Lucida Grande" charset="0"/>
              <a:buChar char="▶"/>
              <a:defRPr sz="1400">
                <a:latin typeface="Georgia" pitchFamily="18" charset="0"/>
              </a:defRPr>
            </a:lvl2pPr>
            <a:lvl3pPr>
              <a:buClr>
                <a:srgbClr val="E98E31"/>
              </a:buClr>
              <a:buFont typeface="Wingdings" pitchFamily="2" charset="2"/>
              <a:buChar char="§"/>
              <a:defRPr sz="1400">
                <a:latin typeface="Georgia" pitchFamily="18" charset="0"/>
              </a:defRPr>
            </a:lvl3pPr>
            <a:lvl4pPr>
              <a:buClr>
                <a:srgbClr val="E98E31"/>
              </a:buClr>
              <a:buFont typeface="Wingdings" pitchFamily="2" charset="2"/>
              <a:buChar char="§"/>
              <a:defRPr sz="1400">
                <a:latin typeface="Georgia" pitchFamily="18" charset="0"/>
              </a:defRPr>
            </a:lvl4pPr>
            <a:lvl5pPr>
              <a:buClr>
                <a:srgbClr val="E98E31"/>
              </a:buClr>
              <a:buFont typeface="Wingdings" pitchFamily="2" charset="2"/>
              <a:buChar char="§"/>
              <a:defRPr sz="1400">
                <a:latin typeface="Georgia" pitchFamily="18" charset="0"/>
              </a:defRPr>
            </a:lvl5pPr>
          </a:lstStyle>
          <a:p>
            <a:pPr marL="285750" indent="-285750" defTabSz="88900">
              <a:spcBef>
                <a:spcPts val="600"/>
              </a:spcBef>
              <a:spcAft>
                <a:spcPts val="600"/>
              </a:spcAft>
              <a:buClr>
                <a:srgbClr val="F99E49"/>
              </a:buClr>
              <a:buSzPct val="50000"/>
              <a:buFont typeface="Lucida Grande" charset="0"/>
              <a:buChar char="▶"/>
            </a:pPr>
            <a:r>
              <a:rPr lang="en-US" sz="1200" b="0" dirty="0" err="1" smtClean="0">
                <a:latin typeface="Georgia" pitchFamily="18" charset="0"/>
                <a:ea typeface="新細明體" pitchFamily="18" charset="-120"/>
              </a:rPr>
              <a:t>Lorem</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ipsum</a:t>
            </a:r>
            <a:r>
              <a:rPr lang="en-US" sz="1200" b="0" dirty="0" smtClean="0">
                <a:latin typeface="Georgia" pitchFamily="18" charset="0"/>
                <a:ea typeface="新細明體" pitchFamily="18" charset="-120"/>
              </a:rPr>
              <a:t> dolor sit </a:t>
            </a:r>
            <a:r>
              <a:rPr lang="en-US" sz="1200" b="0" dirty="0" err="1" smtClean="0">
                <a:latin typeface="Georgia" pitchFamily="18" charset="0"/>
                <a:ea typeface="新細明體" pitchFamily="18" charset="-120"/>
              </a:rPr>
              <a:t>amet</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consectetuer</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adipiscing</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elit</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Aenean</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commodo</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ligula</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eget</a:t>
            </a:r>
            <a:r>
              <a:rPr lang="en-US" sz="1200" b="0" dirty="0" smtClean="0">
                <a:latin typeface="Georgia" pitchFamily="18" charset="0"/>
                <a:ea typeface="新細明體" pitchFamily="18" charset="-120"/>
              </a:rPr>
              <a:t> dolor.</a:t>
            </a:r>
          </a:p>
          <a:p>
            <a:pPr marL="285750" indent="-285750" defTabSz="88900">
              <a:spcBef>
                <a:spcPts val="600"/>
              </a:spcBef>
              <a:spcAft>
                <a:spcPts val="600"/>
              </a:spcAft>
              <a:buClr>
                <a:srgbClr val="F99E49"/>
              </a:buClr>
              <a:buSzPct val="50000"/>
              <a:buFont typeface="Lucida Grande" charset="0"/>
              <a:buChar char="▶"/>
            </a:pPr>
            <a:r>
              <a:rPr lang="en-US" sz="1200" b="0" dirty="0" err="1" smtClean="0">
                <a:latin typeface="Georgia" pitchFamily="18" charset="0"/>
                <a:ea typeface="新細明體" pitchFamily="18" charset="-120"/>
              </a:rPr>
              <a:t>Lorem</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ipsum</a:t>
            </a:r>
            <a:r>
              <a:rPr lang="en-US" sz="1200" b="0" dirty="0" smtClean="0">
                <a:latin typeface="Georgia" pitchFamily="18" charset="0"/>
                <a:ea typeface="新細明體" pitchFamily="18" charset="-120"/>
              </a:rPr>
              <a:t> dolor sit </a:t>
            </a:r>
            <a:r>
              <a:rPr lang="en-US" sz="1200" b="0" dirty="0" err="1" smtClean="0">
                <a:latin typeface="Georgia" pitchFamily="18" charset="0"/>
                <a:ea typeface="新細明體" pitchFamily="18" charset="-120"/>
              </a:rPr>
              <a:t>amet</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consectetuer</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adipiscing</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elit</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Aenean</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commodo</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ligula</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eget</a:t>
            </a:r>
            <a:r>
              <a:rPr lang="en-US" sz="1200" b="0" dirty="0" smtClean="0">
                <a:latin typeface="Georgia" pitchFamily="18" charset="0"/>
                <a:ea typeface="新細明體" pitchFamily="18" charset="-120"/>
              </a:rPr>
              <a:t> dolor. </a:t>
            </a:r>
          </a:p>
          <a:p>
            <a:pPr marL="742950" lvl="1" indent="-285750" defTabSz="88900">
              <a:spcBef>
                <a:spcPts val="600"/>
              </a:spcBef>
              <a:spcAft>
                <a:spcPts val="600"/>
              </a:spcAft>
              <a:buClr>
                <a:srgbClr val="F99E49"/>
              </a:buClr>
              <a:buSzPct val="50000"/>
              <a:buFont typeface="Lucida Grande" charset="0"/>
              <a:buChar char="▶"/>
            </a:pPr>
            <a:r>
              <a:rPr lang="en-US" sz="1200" b="0" dirty="0" err="1" smtClean="0">
                <a:latin typeface="Georgia" pitchFamily="18" charset="0"/>
                <a:ea typeface="新細明體" pitchFamily="18" charset="-120"/>
              </a:rPr>
              <a:t>Lorem</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ipsum</a:t>
            </a:r>
            <a:r>
              <a:rPr lang="en-US" sz="1200" b="0" dirty="0" smtClean="0">
                <a:latin typeface="Georgia" pitchFamily="18" charset="0"/>
                <a:ea typeface="新細明體" pitchFamily="18" charset="-120"/>
              </a:rPr>
              <a:t> dolor sit </a:t>
            </a:r>
            <a:r>
              <a:rPr lang="en-US" sz="1200" b="0" dirty="0" err="1" smtClean="0">
                <a:latin typeface="Georgia" pitchFamily="18" charset="0"/>
                <a:ea typeface="新細明體" pitchFamily="18" charset="-120"/>
              </a:rPr>
              <a:t>amet</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consectetuer</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adipiscing</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elit</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Aenean</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commodo</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ligula</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eget</a:t>
            </a:r>
            <a:r>
              <a:rPr lang="en-US" sz="1200" b="0" dirty="0" smtClean="0">
                <a:latin typeface="Georgia" pitchFamily="18" charset="0"/>
                <a:ea typeface="新細明體" pitchFamily="18" charset="-120"/>
              </a:rPr>
              <a:t> dolor..</a:t>
            </a:r>
          </a:p>
          <a:p>
            <a:pPr marL="742950" lvl="1" indent="-285750" defTabSz="88900">
              <a:spcBef>
                <a:spcPts val="600"/>
              </a:spcBef>
              <a:spcAft>
                <a:spcPts val="600"/>
              </a:spcAft>
              <a:buClr>
                <a:srgbClr val="F99E49"/>
              </a:buClr>
              <a:buSzPct val="50000"/>
              <a:buFont typeface="Lucida Grande" charset="0"/>
              <a:buChar char="▶"/>
            </a:pPr>
            <a:r>
              <a:rPr lang="en-US" sz="1200" b="0" dirty="0" err="1" smtClean="0">
                <a:latin typeface="Georgia" pitchFamily="18" charset="0"/>
                <a:ea typeface="新細明體" pitchFamily="18" charset="-120"/>
              </a:rPr>
              <a:t>Lorem</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ipsum</a:t>
            </a:r>
            <a:r>
              <a:rPr lang="en-US" sz="1200" b="0" dirty="0" smtClean="0">
                <a:latin typeface="Georgia" pitchFamily="18" charset="0"/>
                <a:ea typeface="新細明體" pitchFamily="18" charset="-120"/>
              </a:rPr>
              <a:t> dolor sit </a:t>
            </a:r>
            <a:r>
              <a:rPr lang="en-US" sz="1200" b="0" dirty="0" err="1" smtClean="0">
                <a:latin typeface="Georgia" pitchFamily="18" charset="0"/>
                <a:ea typeface="新細明體" pitchFamily="18" charset="-120"/>
              </a:rPr>
              <a:t>amet</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consectetuer</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adipiscing</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elit</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Aenean</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commodo</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ligula</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eget</a:t>
            </a:r>
            <a:r>
              <a:rPr lang="en-US" sz="1200" b="0" dirty="0" smtClean="0">
                <a:latin typeface="Georgia" pitchFamily="18" charset="0"/>
                <a:ea typeface="新細明體" pitchFamily="18" charset="-120"/>
              </a:rPr>
              <a:t> dolor.</a:t>
            </a:r>
          </a:p>
          <a:p>
            <a:pPr marL="742950" lvl="1" indent="-285750" defTabSz="88900">
              <a:spcBef>
                <a:spcPts val="600"/>
              </a:spcBef>
              <a:spcAft>
                <a:spcPts val="600"/>
              </a:spcAft>
              <a:buClr>
                <a:srgbClr val="F99E49"/>
              </a:buClr>
              <a:buSzPct val="50000"/>
              <a:buFont typeface="Lucida Grande" charset="0"/>
              <a:buChar char="▶"/>
            </a:pPr>
            <a:r>
              <a:rPr lang="en-US" sz="1200" b="0" dirty="0" err="1" smtClean="0">
                <a:latin typeface="Georgia" pitchFamily="18" charset="0"/>
                <a:ea typeface="新細明體" pitchFamily="18" charset="-120"/>
              </a:rPr>
              <a:t>Lorem</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ipsum</a:t>
            </a:r>
            <a:r>
              <a:rPr lang="en-US" sz="1200" b="0" dirty="0" smtClean="0">
                <a:latin typeface="Georgia" pitchFamily="18" charset="0"/>
                <a:ea typeface="新細明體" pitchFamily="18" charset="-120"/>
              </a:rPr>
              <a:t> dolor sit </a:t>
            </a:r>
            <a:r>
              <a:rPr lang="en-US" sz="1200" b="0" dirty="0" err="1" smtClean="0">
                <a:latin typeface="Georgia" pitchFamily="18" charset="0"/>
                <a:ea typeface="新細明體" pitchFamily="18" charset="-120"/>
              </a:rPr>
              <a:t>amet</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consectetuer</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adipiscing</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elit</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Aenean</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commodo</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ligula</a:t>
            </a:r>
            <a:r>
              <a:rPr lang="en-US" sz="1200" b="0" dirty="0" smtClean="0">
                <a:latin typeface="Georgia" pitchFamily="18" charset="0"/>
                <a:ea typeface="新細明體" pitchFamily="18" charset="-120"/>
              </a:rPr>
              <a:t> </a:t>
            </a:r>
            <a:r>
              <a:rPr lang="en-US" sz="1200" b="0" dirty="0" err="1" smtClean="0">
                <a:latin typeface="Georgia" pitchFamily="18" charset="0"/>
                <a:ea typeface="新細明體" pitchFamily="18" charset="-120"/>
              </a:rPr>
              <a:t>eget</a:t>
            </a:r>
            <a:r>
              <a:rPr lang="en-US" sz="1200" b="0" dirty="0" smtClean="0">
                <a:latin typeface="Georgia" pitchFamily="18" charset="0"/>
                <a:ea typeface="新細明體" pitchFamily="18" charset="-120"/>
              </a:rPr>
              <a:t> dolor.  </a:t>
            </a:r>
            <a:endParaRPr lang="en-US" sz="1200" b="0" dirty="0">
              <a:latin typeface="Georgia" pitchFamily="18" charset="0"/>
              <a:ea typeface="新細明體" pitchFamily="18" charset="-120"/>
            </a:endParaRPr>
          </a:p>
        </p:txBody>
      </p:sp>
      <p:sp>
        <p:nvSpPr>
          <p:cNvPr id="9" name="Title 1"/>
          <p:cNvSpPr txBox="1">
            <a:spLocks/>
          </p:cNvSpPr>
          <p:nvPr userDrawn="1"/>
        </p:nvSpPr>
        <p:spPr bwMode="auto">
          <a:xfrm>
            <a:off x="8391414" y="847319"/>
            <a:ext cx="535395" cy="336550"/>
          </a:xfrm>
          <a:prstGeom prst="rect">
            <a:avLst/>
          </a:prstGeom>
          <a:noFill/>
          <a:ln w="12700">
            <a:noFill/>
            <a:miter lim="800000"/>
            <a:headEnd/>
            <a:tailEnd/>
          </a:ln>
        </p:spPr>
        <p:txBody>
          <a:bodyPr lIns="0" tIns="0" rIns="0" bIns="0" anchor="b"/>
          <a:lstStyle/>
          <a:p>
            <a:pPr eaLnBrk="0" hangingPunct="0">
              <a:lnSpc>
                <a:spcPct val="90000"/>
              </a:lnSpc>
              <a:spcBef>
                <a:spcPct val="45000"/>
              </a:spcBef>
            </a:pPr>
            <a:endParaRPr lang="en-US" altLang="zh-TW" b="0" dirty="0" smtClean="0">
              <a:solidFill>
                <a:srgbClr val="F99E49"/>
              </a:solidFill>
              <a:latin typeface="Georgia" pitchFamily="18" charset="0"/>
            </a:endParaRPr>
          </a:p>
          <a:p>
            <a:pPr eaLnBrk="0" hangingPunct="0">
              <a:lnSpc>
                <a:spcPct val="90000"/>
              </a:lnSpc>
              <a:spcBef>
                <a:spcPct val="45000"/>
              </a:spcBef>
            </a:pPr>
            <a:fld id="{6436FD09-82D3-4FB5-8800-67D559D2D3A5}" type="slidenum">
              <a:rPr lang="en-US" altLang="zh-TW" b="0" smtClean="0">
                <a:solidFill>
                  <a:srgbClr val="F99E49"/>
                </a:solidFill>
                <a:latin typeface="Georgia" pitchFamily="18" charset="0"/>
              </a:rPr>
              <a:pPr eaLnBrk="0" hangingPunct="0">
                <a:lnSpc>
                  <a:spcPct val="90000"/>
                </a:lnSpc>
                <a:spcBef>
                  <a:spcPct val="45000"/>
                </a:spcBef>
              </a:pPr>
              <a:t>‹#›</a:t>
            </a:fld>
            <a:endParaRPr lang="en-US" altLang="zh-TW" b="0" dirty="0">
              <a:solidFill>
                <a:srgbClr val="F99E49"/>
              </a:solidFill>
              <a:latin typeface="Georgia" pitchFamily="18" charset="0"/>
            </a:endParaRPr>
          </a:p>
        </p:txBody>
      </p:sp>
      <p:sp>
        <p:nvSpPr>
          <p:cNvPr id="6" name="TextBox 12"/>
          <p:cNvSpPr txBox="1">
            <a:spLocks noChangeArrowheads="1"/>
          </p:cNvSpPr>
          <p:nvPr userDrawn="1"/>
        </p:nvSpPr>
        <p:spPr bwMode="auto">
          <a:xfrm>
            <a:off x="6912220" y="6381750"/>
            <a:ext cx="1463919" cy="184150"/>
          </a:xfrm>
          <a:prstGeom prst="rect">
            <a:avLst/>
          </a:prstGeom>
          <a:noFill/>
          <a:ln w="9525">
            <a:noFill/>
            <a:miter lim="800000"/>
            <a:headEnd/>
            <a:tailEnd/>
          </a:ln>
        </p:spPr>
        <p:txBody>
          <a:bodyPr lIns="0" tIns="0" rIns="0" bIns="0">
            <a:spAutoFit/>
          </a:bodyPr>
          <a:lstStyle/>
          <a:p>
            <a:pPr algn="r"/>
            <a:r>
              <a:rPr lang="en-US" altLang="zh-TW" sz="1200" b="0" dirty="0" smtClean="0">
                <a:solidFill>
                  <a:schemeClr val="bg1"/>
                </a:solidFill>
                <a:latin typeface="Georgia" pitchFamily="18" charset="0"/>
              </a:rPr>
              <a:t>September 2013</a:t>
            </a:r>
            <a:endParaRPr lang="en-US" altLang="zh-TW" sz="1200" b="0" dirty="0">
              <a:solidFill>
                <a:schemeClr val="bg1"/>
              </a:solidFill>
              <a:latin typeface="Georgia"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2" name="Picture 4" descr="Noble_2012_PPT_COVER_JAN29-05.jpg"/>
          <p:cNvPicPr>
            <a:picLocks noChangeAspect="1"/>
          </p:cNvPicPr>
          <p:nvPr userDrawn="1"/>
        </p:nvPicPr>
        <p:blipFill>
          <a:blip r:embed="rId2" cstate="print"/>
          <a:srcRect t="1576" b="562"/>
          <a:stretch>
            <a:fillRect/>
          </a:stretch>
        </p:blipFill>
        <p:spPr bwMode="auto">
          <a:xfrm>
            <a:off x="0" y="0"/>
            <a:ext cx="9144000" cy="6858000"/>
          </a:xfrm>
          <a:prstGeom prst="rect">
            <a:avLst/>
          </a:prstGeom>
          <a:noFill/>
          <a:ln w="9525">
            <a:noFill/>
            <a:miter lim="800000"/>
            <a:headEnd/>
            <a:tailEnd/>
          </a:ln>
        </p:spPr>
      </p:pic>
      <p:pic>
        <p:nvPicPr>
          <p:cNvPr id="3" name="Picture 10"/>
          <p:cNvPicPr>
            <a:picLocks noChangeAspect="1"/>
          </p:cNvPicPr>
          <p:nvPr userDrawn="1"/>
        </p:nvPicPr>
        <p:blipFill>
          <a:blip r:embed="rId3" cstate="print"/>
          <a:srcRect/>
          <a:stretch>
            <a:fillRect/>
          </a:stretch>
        </p:blipFill>
        <p:spPr bwMode="auto">
          <a:xfrm>
            <a:off x="767862" y="5975350"/>
            <a:ext cx="1282212" cy="522288"/>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019800"/>
            <a:ext cx="9144000" cy="838200"/>
          </a:xfrm>
          <a:prstGeom prst="rect">
            <a:avLst/>
          </a:prstGeom>
          <a:solidFill>
            <a:srgbClr val="3F474D"/>
          </a:solidFill>
          <a:ln w="9525" cap="flat" cmpd="sng" algn="ctr">
            <a:noFill/>
            <a:prstDash val="solid"/>
          </a:ln>
          <a:effectLst>
            <a:outerShdw blurRad="40000" dist="23000" dir="5400000" rotWithShape="0">
              <a:srgbClr val="000000">
                <a:alpha val="35000"/>
              </a:srgbClr>
            </a:outerShdw>
          </a:effectLst>
        </p:spPr>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b="0" dirty="0">
              <a:solidFill>
                <a:srgbClr val="FFFFFF"/>
              </a:solidFill>
              <a:latin typeface="Arial"/>
              <a:ea typeface="ＭＳ Ｐゴシック"/>
              <a:cs typeface="ＭＳ Ｐゴシック"/>
            </a:endParaRPr>
          </a:p>
        </p:txBody>
      </p:sp>
      <p:sp>
        <p:nvSpPr>
          <p:cNvPr id="7" name="TextBox 6"/>
          <p:cNvSpPr txBox="1"/>
          <p:nvPr/>
        </p:nvSpPr>
        <p:spPr>
          <a:xfrm>
            <a:off x="457200" y="6505575"/>
            <a:ext cx="3657600" cy="185738"/>
          </a:xfrm>
          <a:prstGeom prst="rect">
            <a:avLst/>
          </a:prstGeom>
          <a:noFill/>
        </p:spPr>
        <p:txBody>
          <a:bodyPr anchor="b">
            <a:spAutoFit/>
          </a:bodyPr>
          <a:lstStyle/>
          <a:p>
            <a:pPr eaLnBrk="0" hangingPunct="0">
              <a:defRPr/>
            </a:pPr>
            <a:r>
              <a:rPr lang="en-US" sz="600" b="0" dirty="0">
                <a:solidFill>
                  <a:schemeClr val="bg1">
                    <a:lumMod val="95000"/>
                  </a:schemeClr>
                </a:solidFill>
                <a:latin typeface="Avant Garde"/>
                <a:cs typeface="Avant Garde"/>
              </a:rPr>
              <a:t>© Noble Group, 2010 All rights reserved.</a:t>
            </a:r>
          </a:p>
        </p:txBody>
      </p:sp>
      <p:pic>
        <p:nvPicPr>
          <p:cNvPr id="1028" name="Picture 7"/>
          <p:cNvPicPr>
            <a:picLocks noChangeAspect="1"/>
          </p:cNvPicPr>
          <p:nvPr/>
        </p:nvPicPr>
        <p:blipFill>
          <a:blip r:embed="rId9" cstate="print"/>
          <a:srcRect/>
          <a:stretch>
            <a:fillRect/>
          </a:stretch>
        </p:blipFill>
        <p:spPr bwMode="auto">
          <a:xfrm>
            <a:off x="7721600" y="6324600"/>
            <a:ext cx="965200" cy="357188"/>
          </a:xfrm>
          <a:prstGeom prst="rect">
            <a:avLst/>
          </a:prstGeom>
          <a:noFill/>
          <a:ln w="9525">
            <a:noFill/>
            <a:miter lim="800000"/>
            <a:headEnd/>
            <a:tailEnd/>
          </a:ln>
        </p:spPr>
      </p:pic>
      <p:sp>
        <p:nvSpPr>
          <p:cNvPr id="5" name="Rectangle 4"/>
          <p:cNvSpPr/>
          <p:nvPr userDrawn="1"/>
        </p:nvSpPr>
        <p:spPr>
          <a:xfrm>
            <a:off x="2438400" y="6477000"/>
            <a:ext cx="4572000" cy="338554"/>
          </a:xfrm>
          <a:prstGeom prst="rect">
            <a:avLst/>
          </a:prstGeom>
        </p:spPr>
        <p:txBody>
          <a:bodyPr>
            <a:spAutoFit/>
          </a:bodyPr>
          <a:lstStyle/>
          <a:p>
            <a:r>
              <a:rPr lang="en-GB" sz="800" b="1" kern="1200" dirty="0" smtClean="0">
                <a:solidFill>
                  <a:schemeClr val="bg1"/>
                </a:solidFill>
                <a:latin typeface="Avant Garde"/>
                <a:ea typeface="Osaka"/>
                <a:cs typeface="Osaka"/>
              </a:rPr>
              <a:t>Noble Group Proprietary Information – Internal Use Only – Not to be disclosed outside Noble Group</a:t>
            </a:r>
            <a:endParaRPr lang="en-US" sz="800" dirty="0">
              <a:solidFill>
                <a:schemeClr val="bg1"/>
              </a:solidFill>
              <a:latin typeface="Avant Garde"/>
            </a:endParaRPr>
          </a:p>
        </p:txBody>
      </p:sp>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Lst>
  <p:transition>
    <p:fade/>
  </p:transition>
  <p:timing>
    <p:tnLst>
      <p:par>
        <p:cTn id="1" dur="indefinite" restart="never" nodeType="tmRoot"/>
      </p:par>
    </p:tnLst>
  </p:timing>
  <p:hf hdr="0" ftr="0" dt="0"/>
  <p:txStyles>
    <p:titleStyle>
      <a:lvl1pPr algn="l" defTabSz="457200" rtl="0" eaLnBrk="0" fontAlgn="base" hangingPunct="0">
        <a:spcBef>
          <a:spcPct val="0"/>
        </a:spcBef>
        <a:spcAft>
          <a:spcPct val="0"/>
        </a:spcAft>
        <a:defRPr sz="2800" kern="1200">
          <a:solidFill>
            <a:schemeClr val="tx1"/>
          </a:solidFill>
          <a:latin typeface="Georgia"/>
          <a:ea typeface="Georgia" pitchFamily="18" charset="0"/>
          <a:cs typeface="Georgia"/>
        </a:defRPr>
      </a:lvl1pPr>
      <a:lvl2pPr algn="l" defTabSz="457200" rtl="0" eaLnBrk="0" fontAlgn="base" hangingPunct="0">
        <a:spcBef>
          <a:spcPct val="0"/>
        </a:spcBef>
        <a:spcAft>
          <a:spcPct val="0"/>
        </a:spcAft>
        <a:defRPr sz="2800">
          <a:solidFill>
            <a:schemeClr val="tx1"/>
          </a:solidFill>
          <a:latin typeface="Georgia" pitchFamily="18" charset="0"/>
          <a:ea typeface="Georgia" pitchFamily="18" charset="0"/>
          <a:cs typeface="Georgia" pitchFamily="18" charset="0"/>
        </a:defRPr>
      </a:lvl2pPr>
      <a:lvl3pPr algn="l" defTabSz="457200" rtl="0" eaLnBrk="0" fontAlgn="base" hangingPunct="0">
        <a:spcBef>
          <a:spcPct val="0"/>
        </a:spcBef>
        <a:spcAft>
          <a:spcPct val="0"/>
        </a:spcAft>
        <a:defRPr sz="2800">
          <a:solidFill>
            <a:schemeClr val="tx1"/>
          </a:solidFill>
          <a:latin typeface="Georgia" pitchFamily="18" charset="0"/>
          <a:ea typeface="Georgia" pitchFamily="18" charset="0"/>
          <a:cs typeface="Georgia" pitchFamily="18" charset="0"/>
        </a:defRPr>
      </a:lvl3pPr>
      <a:lvl4pPr algn="l" defTabSz="457200" rtl="0" eaLnBrk="0" fontAlgn="base" hangingPunct="0">
        <a:spcBef>
          <a:spcPct val="0"/>
        </a:spcBef>
        <a:spcAft>
          <a:spcPct val="0"/>
        </a:spcAft>
        <a:defRPr sz="2800">
          <a:solidFill>
            <a:schemeClr val="tx1"/>
          </a:solidFill>
          <a:latin typeface="Georgia" pitchFamily="18" charset="0"/>
          <a:ea typeface="Georgia" pitchFamily="18" charset="0"/>
          <a:cs typeface="Georgia" pitchFamily="18" charset="0"/>
        </a:defRPr>
      </a:lvl4pPr>
      <a:lvl5pPr algn="l" defTabSz="457200" rtl="0" eaLnBrk="0" fontAlgn="base" hangingPunct="0">
        <a:spcBef>
          <a:spcPct val="0"/>
        </a:spcBef>
        <a:spcAft>
          <a:spcPct val="0"/>
        </a:spcAft>
        <a:defRPr sz="2800">
          <a:solidFill>
            <a:schemeClr val="tx1"/>
          </a:solidFill>
          <a:latin typeface="Georgia" pitchFamily="18" charset="0"/>
          <a:ea typeface="Georgia" pitchFamily="18" charset="0"/>
          <a:cs typeface="Georgia" pitchFamily="18" charset="0"/>
        </a:defRPr>
      </a:lvl5pPr>
      <a:lvl6pPr marL="457200" algn="l" defTabSz="457200" rtl="0" fontAlgn="base">
        <a:spcBef>
          <a:spcPct val="0"/>
        </a:spcBef>
        <a:spcAft>
          <a:spcPct val="0"/>
        </a:spcAft>
        <a:defRPr sz="2800">
          <a:solidFill>
            <a:schemeClr val="tx1"/>
          </a:solidFill>
          <a:latin typeface="Georgia" pitchFamily="18" charset="0"/>
          <a:ea typeface="Georgia" pitchFamily="18" charset="0"/>
          <a:cs typeface="Georgia" pitchFamily="18" charset="0"/>
        </a:defRPr>
      </a:lvl6pPr>
      <a:lvl7pPr marL="914400" algn="l" defTabSz="457200" rtl="0" fontAlgn="base">
        <a:spcBef>
          <a:spcPct val="0"/>
        </a:spcBef>
        <a:spcAft>
          <a:spcPct val="0"/>
        </a:spcAft>
        <a:defRPr sz="2800">
          <a:solidFill>
            <a:schemeClr val="tx1"/>
          </a:solidFill>
          <a:latin typeface="Georgia" pitchFamily="18" charset="0"/>
          <a:ea typeface="Georgia" pitchFamily="18" charset="0"/>
          <a:cs typeface="Georgia" pitchFamily="18" charset="0"/>
        </a:defRPr>
      </a:lvl7pPr>
      <a:lvl8pPr marL="1371600" algn="l" defTabSz="457200" rtl="0" fontAlgn="base">
        <a:spcBef>
          <a:spcPct val="0"/>
        </a:spcBef>
        <a:spcAft>
          <a:spcPct val="0"/>
        </a:spcAft>
        <a:defRPr sz="2800">
          <a:solidFill>
            <a:schemeClr val="tx1"/>
          </a:solidFill>
          <a:latin typeface="Georgia" pitchFamily="18" charset="0"/>
          <a:ea typeface="Georgia" pitchFamily="18" charset="0"/>
          <a:cs typeface="Georgia" pitchFamily="18" charset="0"/>
        </a:defRPr>
      </a:lvl8pPr>
      <a:lvl9pPr marL="1828800" algn="l" defTabSz="457200" rtl="0" fontAlgn="base">
        <a:spcBef>
          <a:spcPct val="0"/>
        </a:spcBef>
        <a:spcAft>
          <a:spcPct val="0"/>
        </a:spcAft>
        <a:defRPr sz="2800">
          <a:solidFill>
            <a:schemeClr val="tx1"/>
          </a:solidFill>
          <a:latin typeface="Georgia" pitchFamily="18" charset="0"/>
          <a:ea typeface="Georgia" pitchFamily="18" charset="0"/>
          <a:cs typeface="Georgia" pitchFamily="18" charset="0"/>
        </a:defRPr>
      </a:lvl9pPr>
    </p:titleStyle>
    <p:bodyStyle>
      <a:lvl1pPr marL="342900" indent="-342900" algn="l" defTabSz="457200" rtl="0" eaLnBrk="0" fontAlgn="base" hangingPunct="0">
        <a:spcBef>
          <a:spcPct val="20000"/>
        </a:spcBef>
        <a:spcAft>
          <a:spcPct val="0"/>
        </a:spcAft>
        <a:buFont typeface="Arial" pitchFamily="34" charset="0"/>
        <a:defRPr sz="1200" kern="1200">
          <a:solidFill>
            <a:schemeClr val="tx1"/>
          </a:solidFill>
          <a:latin typeface="AvantGarde Medium"/>
          <a:ea typeface="AvantGarde Medium"/>
          <a:cs typeface="AvantGarde Medium"/>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AvantGarde Medium"/>
          <a:cs typeface="AvantGarde Medium"/>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AvantGarde Medium"/>
          <a:cs typeface="AvantGarde Medium"/>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AvantGarde Medium"/>
          <a:cs typeface="AvantGarde Medium"/>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AvantGarde Medium"/>
          <a:cs typeface="AvantGarde Medium"/>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image" Target="../media/image10.emf"/><Relationship Id="rId4" Type="http://schemas.openxmlformats.org/officeDocument/2006/relationships/image" Target="../media/image9.emf"/></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ctrTitle"/>
          </p:nvPr>
        </p:nvSpPr>
        <p:spPr bwMode="auto">
          <a:xfrm>
            <a:off x="152400" y="1219200"/>
            <a:ext cx="8915400" cy="1295400"/>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r>
              <a:rPr lang="en-US" sz="4800" b="1" dirty="0" smtClean="0">
                <a:solidFill>
                  <a:srgbClr val="002060"/>
                </a:solidFill>
                <a:latin typeface="Times" pitchFamily="18" charset="0"/>
                <a:cs typeface="Times" pitchFamily="18" charset="0"/>
              </a:rPr>
              <a:t>India Maize Summit</a:t>
            </a:r>
            <a:br>
              <a:rPr lang="en-US" sz="4800" b="1" dirty="0" smtClean="0">
                <a:solidFill>
                  <a:srgbClr val="002060"/>
                </a:solidFill>
                <a:latin typeface="Times" pitchFamily="18" charset="0"/>
                <a:cs typeface="Times" pitchFamily="18" charset="0"/>
              </a:rPr>
            </a:br>
            <a:r>
              <a:rPr lang="en-US" sz="4800" b="1" dirty="0" smtClean="0">
                <a:solidFill>
                  <a:srgbClr val="002060"/>
                </a:solidFill>
                <a:latin typeface="Times" pitchFamily="18" charset="0"/>
                <a:cs typeface="Times" pitchFamily="18" charset="0"/>
              </a:rPr>
              <a:t>New Delhi</a:t>
            </a:r>
            <a:br>
              <a:rPr lang="en-US" sz="4800" b="1" dirty="0" smtClean="0">
                <a:solidFill>
                  <a:srgbClr val="002060"/>
                </a:solidFill>
                <a:latin typeface="Times" pitchFamily="18" charset="0"/>
                <a:cs typeface="Times" pitchFamily="18" charset="0"/>
              </a:rPr>
            </a:br>
            <a:r>
              <a:rPr lang="en-US" sz="4800" b="1" dirty="0" smtClean="0">
                <a:solidFill>
                  <a:srgbClr val="002060"/>
                </a:solidFill>
                <a:latin typeface="Times" pitchFamily="18" charset="0"/>
                <a:cs typeface="Times" pitchFamily="18" charset="0"/>
              </a:rPr>
              <a:t/>
            </a:r>
            <a:br>
              <a:rPr lang="en-US" sz="4800" b="1" dirty="0" smtClean="0">
                <a:solidFill>
                  <a:srgbClr val="002060"/>
                </a:solidFill>
                <a:latin typeface="Times" pitchFamily="18" charset="0"/>
                <a:cs typeface="Times" pitchFamily="18" charset="0"/>
              </a:rPr>
            </a:br>
            <a:r>
              <a:rPr lang="en-US" sz="4800" b="1" dirty="0" smtClean="0">
                <a:solidFill>
                  <a:srgbClr val="002060"/>
                </a:solidFill>
                <a:latin typeface="Times" pitchFamily="18" charset="0"/>
                <a:cs typeface="Times" pitchFamily="18" charset="0"/>
              </a:rPr>
              <a:t>20</a:t>
            </a:r>
            <a:r>
              <a:rPr lang="en-US" sz="4800" b="1" baseline="30000" dirty="0" smtClean="0">
                <a:solidFill>
                  <a:srgbClr val="002060"/>
                </a:solidFill>
                <a:latin typeface="Times" pitchFamily="18" charset="0"/>
                <a:cs typeface="Times" pitchFamily="18" charset="0"/>
              </a:rPr>
              <a:t>th</a:t>
            </a:r>
            <a:r>
              <a:rPr lang="en-US" sz="4800" b="1" dirty="0" smtClean="0">
                <a:solidFill>
                  <a:srgbClr val="002060"/>
                </a:solidFill>
                <a:latin typeface="Times" pitchFamily="18" charset="0"/>
                <a:cs typeface="Times" pitchFamily="18" charset="0"/>
              </a:rPr>
              <a:t> March 2014</a:t>
            </a:r>
            <a:r>
              <a:rPr lang="en-US" sz="3600" b="1" dirty="0" smtClean="0">
                <a:solidFill>
                  <a:srgbClr val="002060"/>
                </a:solidFill>
                <a:latin typeface="Times" pitchFamily="18" charset="0"/>
                <a:cs typeface="Times" pitchFamily="18" charset="0"/>
              </a:rPr>
              <a:t/>
            </a:r>
            <a:br>
              <a:rPr lang="en-US" sz="3600" b="1" dirty="0" smtClean="0">
                <a:solidFill>
                  <a:srgbClr val="002060"/>
                </a:solidFill>
                <a:latin typeface="Times" pitchFamily="18" charset="0"/>
                <a:cs typeface="Times" pitchFamily="18" charset="0"/>
              </a:rPr>
            </a:br>
            <a:r>
              <a:rPr lang="en-US" sz="4800" b="1" dirty="0" smtClean="0">
                <a:solidFill>
                  <a:srgbClr val="002060"/>
                </a:solidFill>
                <a:latin typeface="Times" pitchFamily="18" charset="0"/>
                <a:cs typeface="Times" pitchFamily="18" charset="0"/>
              </a:rPr>
              <a:t/>
            </a:r>
            <a:br>
              <a:rPr lang="en-US" sz="4800" b="1" dirty="0" smtClean="0">
                <a:solidFill>
                  <a:srgbClr val="002060"/>
                </a:solidFill>
                <a:latin typeface="Times" pitchFamily="18" charset="0"/>
                <a:cs typeface="Times" pitchFamily="18" charset="0"/>
              </a:rPr>
            </a:br>
            <a:endParaRPr lang="en-US" sz="4000" b="1" dirty="0" smtClean="0">
              <a:solidFill>
                <a:srgbClr val="002060"/>
              </a:solidFill>
              <a:latin typeface="Times" pitchFamily="18" charset="0"/>
              <a:cs typeface="Times"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5"/>
          <p:cNvSpPr txBox="1">
            <a:spLocks noChangeArrowheads="1"/>
          </p:cNvSpPr>
          <p:nvPr/>
        </p:nvSpPr>
        <p:spPr bwMode="auto">
          <a:xfrm>
            <a:off x="228600" y="76200"/>
            <a:ext cx="8610600" cy="522288"/>
          </a:xfrm>
          <a:prstGeom prst="rect">
            <a:avLst/>
          </a:prstGeom>
          <a:noFill/>
          <a:ln w="9525">
            <a:noFill/>
            <a:miter lim="800000"/>
            <a:headEnd/>
            <a:tailEnd/>
          </a:ln>
        </p:spPr>
        <p:txBody>
          <a:bodyPr>
            <a:spAutoFit/>
          </a:bodyPr>
          <a:lstStyle/>
          <a:p>
            <a:pPr algn="ctr" eaLnBrk="0" hangingPunct="0"/>
            <a:r>
              <a:rPr lang="en-US" sz="2800" dirty="0" smtClean="0">
                <a:solidFill>
                  <a:srgbClr val="990033"/>
                </a:solidFill>
                <a:cs typeface="Times" pitchFamily="18" charset="0"/>
              </a:rPr>
              <a:t>Exports – Sudden growth after slow start</a:t>
            </a:r>
            <a:endParaRPr lang="en-US" sz="2800" dirty="0">
              <a:solidFill>
                <a:srgbClr val="990033"/>
              </a:solidFill>
              <a:cs typeface="Times" pitchFamily="18" charset="0"/>
            </a:endParaRPr>
          </a:p>
        </p:txBody>
      </p:sp>
      <p:pic>
        <p:nvPicPr>
          <p:cNvPr id="51202" name="Picture 2"/>
          <p:cNvPicPr>
            <a:picLocks noChangeAspect="1" noChangeArrowheads="1"/>
          </p:cNvPicPr>
          <p:nvPr/>
        </p:nvPicPr>
        <p:blipFill>
          <a:blip r:embed="rId3" cstate="print"/>
          <a:srcRect/>
          <a:stretch>
            <a:fillRect/>
          </a:stretch>
        </p:blipFill>
        <p:spPr bwMode="auto">
          <a:xfrm>
            <a:off x="838200" y="914400"/>
            <a:ext cx="7472330" cy="4495800"/>
          </a:xfrm>
          <a:prstGeom prst="rect">
            <a:avLst/>
          </a:prstGeom>
          <a:noFill/>
          <a:ln w="9525">
            <a:noFill/>
            <a:miter lim="800000"/>
            <a:headEnd/>
            <a:tailEnd/>
          </a:ln>
          <a:effectLst/>
        </p:spPr>
      </p:pic>
      <p:sp>
        <p:nvSpPr>
          <p:cNvPr id="4" name="Right Arrow 3"/>
          <p:cNvSpPr/>
          <p:nvPr/>
        </p:nvSpPr>
        <p:spPr>
          <a:xfrm>
            <a:off x="533400" y="5334000"/>
            <a:ext cx="8077200" cy="6370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No surprise if we catch up with last year export volumes.</a:t>
            </a:r>
            <a:endParaRPr lang="en-IN"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5"/>
          <p:cNvSpPr txBox="1">
            <a:spLocks noChangeArrowheads="1"/>
          </p:cNvSpPr>
          <p:nvPr/>
        </p:nvSpPr>
        <p:spPr bwMode="auto">
          <a:xfrm>
            <a:off x="228600" y="11112"/>
            <a:ext cx="8610600" cy="523220"/>
          </a:xfrm>
          <a:prstGeom prst="rect">
            <a:avLst/>
          </a:prstGeom>
          <a:noFill/>
          <a:ln w="9525">
            <a:noFill/>
            <a:miter lim="800000"/>
            <a:headEnd/>
            <a:tailEnd/>
          </a:ln>
        </p:spPr>
        <p:txBody>
          <a:bodyPr>
            <a:spAutoFit/>
          </a:bodyPr>
          <a:lstStyle/>
          <a:p>
            <a:pPr algn="ctr" eaLnBrk="0" hangingPunct="0"/>
            <a:r>
              <a:rPr lang="en-US" sz="2800" dirty="0" smtClean="0">
                <a:solidFill>
                  <a:srgbClr val="990033"/>
                </a:solidFill>
                <a:cs typeface="Times" pitchFamily="18" charset="0"/>
              </a:rPr>
              <a:t>India Corn FOB prices(Jan-Mar)</a:t>
            </a:r>
            <a:endParaRPr lang="en-US" sz="2800" dirty="0">
              <a:solidFill>
                <a:srgbClr val="FF0000"/>
              </a:solidFill>
              <a:cs typeface="Times" pitchFamily="18" charset="0"/>
            </a:endParaRPr>
          </a:p>
        </p:txBody>
      </p:sp>
      <p:pic>
        <p:nvPicPr>
          <p:cNvPr id="60419" name="Picture 3"/>
          <p:cNvPicPr>
            <a:picLocks noChangeAspect="1" noChangeArrowheads="1"/>
          </p:cNvPicPr>
          <p:nvPr/>
        </p:nvPicPr>
        <p:blipFill>
          <a:blip r:embed="rId3" cstate="print"/>
          <a:srcRect/>
          <a:stretch>
            <a:fillRect/>
          </a:stretch>
        </p:blipFill>
        <p:spPr bwMode="auto">
          <a:xfrm>
            <a:off x="1219200" y="1295400"/>
            <a:ext cx="6096000" cy="3667718"/>
          </a:xfrm>
          <a:prstGeom prst="rect">
            <a:avLst/>
          </a:prstGeom>
          <a:noFill/>
          <a:ln w="9525">
            <a:noFill/>
            <a:miter lim="800000"/>
            <a:headEnd/>
            <a:tailEnd/>
          </a:ln>
          <a:effectLst/>
        </p:spPr>
      </p:pic>
      <p:sp>
        <p:nvSpPr>
          <p:cNvPr id="4" name="Oval 3"/>
          <p:cNvSpPr/>
          <p:nvPr/>
        </p:nvSpPr>
        <p:spPr>
          <a:xfrm>
            <a:off x="5562600" y="1981200"/>
            <a:ext cx="1752600" cy="1371600"/>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N"/>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5"/>
          <p:cNvSpPr txBox="1">
            <a:spLocks noChangeArrowheads="1"/>
          </p:cNvSpPr>
          <p:nvPr/>
        </p:nvSpPr>
        <p:spPr bwMode="auto">
          <a:xfrm>
            <a:off x="228600" y="76200"/>
            <a:ext cx="8610600" cy="522288"/>
          </a:xfrm>
          <a:prstGeom prst="rect">
            <a:avLst/>
          </a:prstGeom>
          <a:noFill/>
          <a:ln w="9525">
            <a:noFill/>
            <a:miter lim="800000"/>
            <a:headEnd/>
            <a:tailEnd/>
          </a:ln>
        </p:spPr>
        <p:txBody>
          <a:bodyPr>
            <a:spAutoFit/>
          </a:bodyPr>
          <a:lstStyle/>
          <a:p>
            <a:pPr algn="ctr" eaLnBrk="0" hangingPunct="0"/>
            <a:r>
              <a:rPr lang="en-US" sz="2800" dirty="0" smtClean="0">
                <a:solidFill>
                  <a:srgbClr val="990033"/>
                </a:solidFill>
                <a:cs typeface="Times" pitchFamily="18" charset="0"/>
              </a:rPr>
              <a:t>Destination markets</a:t>
            </a:r>
            <a:endParaRPr lang="en-US" sz="2800" dirty="0">
              <a:solidFill>
                <a:srgbClr val="990033"/>
              </a:solidFill>
              <a:cs typeface="Times"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0" y="609600"/>
            <a:ext cx="5029200" cy="4731774"/>
          </a:xfrm>
          <a:prstGeom prst="rect">
            <a:avLst/>
          </a:prstGeom>
          <a:noFill/>
          <a:ln w="9525">
            <a:noFill/>
            <a:miter lim="800000"/>
            <a:headEnd/>
            <a:tailEnd/>
          </a:ln>
          <a:effectLst/>
        </p:spPr>
      </p:pic>
      <p:sp>
        <p:nvSpPr>
          <p:cNvPr id="4" name="TextBox 3"/>
          <p:cNvSpPr txBox="1"/>
          <p:nvPr/>
        </p:nvSpPr>
        <p:spPr>
          <a:xfrm>
            <a:off x="5029201" y="1219200"/>
            <a:ext cx="4114799" cy="3416320"/>
          </a:xfrm>
          <a:prstGeom prst="rect">
            <a:avLst/>
          </a:prstGeom>
          <a:noFill/>
        </p:spPr>
        <p:txBody>
          <a:bodyPr wrap="square" rtlCol="0">
            <a:spAutoFit/>
          </a:bodyPr>
          <a:lstStyle/>
          <a:p>
            <a:r>
              <a:rPr lang="en-US" b="0" dirty="0" smtClean="0"/>
              <a:t>SEA is the traditional market for Indian corn.</a:t>
            </a:r>
          </a:p>
          <a:p>
            <a:endParaRPr lang="en-US" b="0" dirty="0" smtClean="0"/>
          </a:p>
          <a:p>
            <a:r>
              <a:rPr lang="en-US" b="0" dirty="0" smtClean="0"/>
              <a:t>Advantages for buyers :</a:t>
            </a:r>
          </a:p>
          <a:p>
            <a:endParaRPr lang="en-US" b="0" dirty="0" smtClean="0"/>
          </a:p>
          <a:p>
            <a:pPr marL="457200" indent="-457200">
              <a:buAutoNum type="arabicParenR"/>
            </a:pPr>
            <a:r>
              <a:rPr lang="en-US" b="0" dirty="0" smtClean="0"/>
              <a:t>Shorter voyage period.</a:t>
            </a:r>
          </a:p>
          <a:p>
            <a:pPr marL="457200" indent="-457200">
              <a:buAutoNum type="arabicParenR"/>
            </a:pPr>
            <a:r>
              <a:rPr lang="en-US" b="0" dirty="0" smtClean="0"/>
              <a:t>Buyers can monitor quality at load port.</a:t>
            </a:r>
          </a:p>
          <a:p>
            <a:pPr marL="457200" indent="-457200">
              <a:buAutoNum type="arabicParenR"/>
            </a:pPr>
            <a:r>
              <a:rPr lang="en-US" b="0" dirty="0" err="1" smtClean="0"/>
              <a:t>Px</a:t>
            </a:r>
            <a:r>
              <a:rPr lang="en-US" b="0" dirty="0" smtClean="0"/>
              <a:t> advantage to SA Corn.</a:t>
            </a:r>
            <a:endParaRPr lang="en-IN" b="0"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5"/>
          <p:cNvSpPr txBox="1">
            <a:spLocks noChangeArrowheads="1"/>
          </p:cNvSpPr>
          <p:nvPr/>
        </p:nvSpPr>
        <p:spPr bwMode="auto">
          <a:xfrm>
            <a:off x="228600" y="162580"/>
            <a:ext cx="8610600" cy="523220"/>
          </a:xfrm>
          <a:prstGeom prst="rect">
            <a:avLst/>
          </a:prstGeom>
          <a:noFill/>
          <a:ln w="9525">
            <a:noFill/>
            <a:miter lim="800000"/>
            <a:headEnd/>
            <a:tailEnd/>
          </a:ln>
        </p:spPr>
        <p:txBody>
          <a:bodyPr>
            <a:spAutoFit/>
          </a:bodyPr>
          <a:lstStyle/>
          <a:p>
            <a:pPr algn="ctr" eaLnBrk="0" hangingPunct="0"/>
            <a:r>
              <a:rPr lang="en-US" sz="2800" dirty="0" smtClean="0">
                <a:solidFill>
                  <a:srgbClr val="990033"/>
                </a:solidFill>
                <a:cs typeface="Times" pitchFamily="18" charset="0"/>
              </a:rPr>
              <a:t>CNF </a:t>
            </a:r>
            <a:r>
              <a:rPr lang="en-US" sz="2800" dirty="0" err="1" smtClean="0">
                <a:solidFill>
                  <a:srgbClr val="990033"/>
                </a:solidFill>
                <a:cs typeface="Times" pitchFamily="18" charset="0"/>
              </a:rPr>
              <a:t>Px</a:t>
            </a:r>
            <a:r>
              <a:rPr lang="en-US" sz="2800" dirty="0" smtClean="0">
                <a:solidFill>
                  <a:srgbClr val="990033"/>
                </a:solidFill>
                <a:cs typeface="Times" pitchFamily="18" charset="0"/>
              </a:rPr>
              <a:t> Comparison</a:t>
            </a:r>
            <a:endParaRPr lang="en-US" sz="2800" dirty="0">
              <a:solidFill>
                <a:srgbClr val="FF0000"/>
              </a:solidFill>
              <a:cs typeface="Times" pitchFamily="18" charset="0"/>
            </a:endParaRPr>
          </a:p>
        </p:txBody>
      </p:sp>
      <p:graphicFrame>
        <p:nvGraphicFramePr>
          <p:cNvPr id="8" name="Table 7"/>
          <p:cNvGraphicFramePr>
            <a:graphicFrameLocks noGrp="1"/>
          </p:cNvGraphicFramePr>
          <p:nvPr/>
        </p:nvGraphicFramePr>
        <p:xfrm>
          <a:off x="1142998" y="1295400"/>
          <a:ext cx="7315201" cy="3886200"/>
        </p:xfrm>
        <a:graphic>
          <a:graphicData uri="http://schemas.openxmlformats.org/drawingml/2006/table">
            <a:tbl>
              <a:tblPr>
                <a:tableStyleId>{2A488322-F2BA-4B5B-9748-0D474271808F}</a:tableStyleId>
              </a:tblPr>
              <a:tblGrid>
                <a:gridCol w="3330751"/>
                <a:gridCol w="1992225"/>
                <a:gridCol w="1992225"/>
              </a:tblGrid>
              <a:tr h="485775">
                <a:tc gridSpan="3">
                  <a:txBody>
                    <a:bodyPr/>
                    <a:lstStyle/>
                    <a:p>
                      <a:pPr algn="ctr" fontAlgn="b"/>
                      <a:r>
                        <a:rPr lang="en-IN" sz="2000" u="none" strike="noStrike" dirty="0"/>
                        <a:t>Prices (April </a:t>
                      </a:r>
                      <a:r>
                        <a:rPr lang="en-IN" sz="2000" u="none" strike="noStrike" dirty="0" smtClean="0"/>
                        <a:t>/May shipment</a:t>
                      </a:r>
                      <a:r>
                        <a:rPr lang="en-IN" sz="2000" u="none" strike="noStrike" dirty="0"/>
                        <a:t>)</a:t>
                      </a:r>
                      <a:endParaRPr lang="en-IN" sz="2000" b="0" i="0" u="none" strike="noStrike" dirty="0">
                        <a:solidFill>
                          <a:srgbClr val="000000"/>
                        </a:solidFill>
                        <a:latin typeface="Calibri"/>
                      </a:endParaRPr>
                    </a:p>
                  </a:txBody>
                  <a:tcPr marL="9525" marR="9525" marT="9525" marB="0" anchor="b"/>
                </a:tc>
                <a:tc hMerge="1">
                  <a:txBody>
                    <a:bodyPr/>
                    <a:lstStyle/>
                    <a:p>
                      <a:endParaRPr lang="en-IN"/>
                    </a:p>
                  </a:txBody>
                  <a:tcPr/>
                </a:tc>
                <a:tc hMerge="1">
                  <a:txBody>
                    <a:bodyPr/>
                    <a:lstStyle/>
                    <a:p>
                      <a:endParaRPr lang="en-IN"/>
                    </a:p>
                  </a:txBody>
                  <a:tcPr/>
                </a:tc>
              </a:tr>
              <a:tr h="485775">
                <a:tc>
                  <a:txBody>
                    <a:bodyPr/>
                    <a:lstStyle/>
                    <a:p>
                      <a:pPr algn="l" fontAlgn="b"/>
                      <a:endParaRPr lang="en-IN" sz="2000" b="0" i="0" u="none" strike="noStrike">
                        <a:solidFill>
                          <a:srgbClr val="000000"/>
                        </a:solidFill>
                        <a:latin typeface="Calibri"/>
                      </a:endParaRPr>
                    </a:p>
                  </a:txBody>
                  <a:tcPr marL="9525" marR="9525" marT="9525" marB="0" anchor="b"/>
                </a:tc>
                <a:tc>
                  <a:txBody>
                    <a:bodyPr/>
                    <a:lstStyle/>
                    <a:p>
                      <a:pPr algn="ctr" fontAlgn="b"/>
                      <a:r>
                        <a:rPr lang="en-US" sz="2000" b="1" i="0" u="none" strike="noStrike" dirty="0" smtClean="0">
                          <a:solidFill>
                            <a:schemeClr val="dk1"/>
                          </a:solidFill>
                          <a:latin typeface="+mn-lt"/>
                        </a:rPr>
                        <a:t>CNF</a:t>
                      </a:r>
                      <a:r>
                        <a:rPr lang="en-US" sz="2000" b="1" i="0" u="none" strike="noStrike" baseline="0" dirty="0" smtClean="0">
                          <a:solidFill>
                            <a:schemeClr val="dk1"/>
                          </a:solidFill>
                          <a:latin typeface="+mn-lt"/>
                        </a:rPr>
                        <a:t> SEA(Apr)</a:t>
                      </a:r>
                      <a:endParaRPr lang="en-IN" sz="2000" b="1" i="0" u="none" strike="noStrike" dirty="0">
                        <a:solidFill>
                          <a:srgbClr val="000000"/>
                        </a:solidFill>
                        <a:latin typeface="Calibri"/>
                      </a:endParaRPr>
                    </a:p>
                  </a:txBody>
                  <a:tcPr marL="9525" marR="9525" marT="9525" marB="0" anchor="b"/>
                </a:tc>
                <a:tc>
                  <a:txBody>
                    <a:bodyPr/>
                    <a:lstStyle/>
                    <a:p>
                      <a:pPr algn="ctr" fontAlgn="b"/>
                      <a:r>
                        <a:rPr lang="en-IN" sz="2000" b="1" u="none" strike="noStrike" dirty="0"/>
                        <a:t>CNF </a:t>
                      </a:r>
                      <a:r>
                        <a:rPr lang="en-IN" sz="2000" b="1" u="none" strike="noStrike" dirty="0" smtClean="0"/>
                        <a:t>SEA(May)</a:t>
                      </a:r>
                      <a:endParaRPr lang="en-IN" sz="2000" b="1" i="0" u="none" strike="noStrike" dirty="0">
                        <a:solidFill>
                          <a:srgbClr val="000000"/>
                        </a:solidFill>
                        <a:latin typeface="Calibri"/>
                      </a:endParaRPr>
                    </a:p>
                  </a:txBody>
                  <a:tcPr marL="9525" marR="9525" marT="9525" marB="0" anchor="b"/>
                </a:tc>
              </a:tr>
              <a:tr h="485775">
                <a:tc>
                  <a:txBody>
                    <a:bodyPr/>
                    <a:lstStyle/>
                    <a:p>
                      <a:pPr algn="l" fontAlgn="b"/>
                      <a:r>
                        <a:rPr lang="en-IN" sz="2000" u="none" strike="noStrike"/>
                        <a:t>USG</a:t>
                      </a:r>
                      <a:endParaRPr lang="en-IN" sz="2000" b="0" i="0" u="none" strike="noStrike">
                        <a:solidFill>
                          <a:srgbClr val="000000"/>
                        </a:solidFill>
                        <a:latin typeface="Calibri"/>
                      </a:endParaRPr>
                    </a:p>
                  </a:txBody>
                  <a:tcPr marL="9525" marR="9525" marT="9525" marB="0" anchor="b"/>
                </a:tc>
                <a:tc>
                  <a:txBody>
                    <a:bodyPr/>
                    <a:lstStyle/>
                    <a:p>
                      <a:pPr algn="ctr" fontAlgn="b"/>
                      <a:r>
                        <a:rPr lang="en-IN" sz="2000" u="none" strike="noStrike" dirty="0" smtClean="0"/>
                        <a:t>285</a:t>
                      </a:r>
                      <a:endParaRPr lang="en-IN" sz="2000" b="0" i="0" u="none" strike="noStrike" dirty="0">
                        <a:solidFill>
                          <a:srgbClr val="000000"/>
                        </a:solidFill>
                        <a:latin typeface="Calibri"/>
                      </a:endParaRPr>
                    </a:p>
                  </a:txBody>
                  <a:tcPr marL="9525" marR="9525" marT="9525" marB="0" anchor="b"/>
                </a:tc>
                <a:tc>
                  <a:txBody>
                    <a:bodyPr/>
                    <a:lstStyle/>
                    <a:p>
                      <a:pPr algn="ctr" fontAlgn="b"/>
                      <a:r>
                        <a:rPr lang="en-IN" sz="2000" u="none" strike="noStrike" dirty="0"/>
                        <a:t>287</a:t>
                      </a:r>
                      <a:endParaRPr lang="en-IN" sz="2000" b="0" i="0" u="none" strike="noStrike" dirty="0">
                        <a:solidFill>
                          <a:srgbClr val="000000"/>
                        </a:solidFill>
                        <a:latin typeface="Calibri"/>
                      </a:endParaRPr>
                    </a:p>
                  </a:txBody>
                  <a:tcPr marL="9525" marR="9525" marT="9525" marB="0" anchor="b"/>
                </a:tc>
              </a:tr>
              <a:tr h="485775">
                <a:tc>
                  <a:txBody>
                    <a:bodyPr/>
                    <a:lstStyle/>
                    <a:p>
                      <a:pPr algn="l" fontAlgn="b"/>
                      <a:r>
                        <a:rPr lang="en-IN" sz="2000" u="none" strike="noStrike"/>
                        <a:t>PNW</a:t>
                      </a:r>
                      <a:endParaRPr lang="en-IN" sz="2000" b="0" i="0" u="none" strike="noStrike">
                        <a:solidFill>
                          <a:srgbClr val="000000"/>
                        </a:solidFill>
                        <a:latin typeface="Calibri"/>
                      </a:endParaRPr>
                    </a:p>
                  </a:txBody>
                  <a:tcPr marL="9525" marR="9525" marT="9525" marB="0" anchor="b"/>
                </a:tc>
                <a:tc>
                  <a:txBody>
                    <a:bodyPr/>
                    <a:lstStyle/>
                    <a:p>
                      <a:pPr algn="ctr" fontAlgn="b"/>
                      <a:r>
                        <a:rPr lang="en-IN" sz="2000" u="none" strike="noStrike" dirty="0" smtClean="0"/>
                        <a:t>282</a:t>
                      </a:r>
                      <a:endParaRPr lang="en-IN" sz="2000" b="0" i="0" u="none" strike="noStrike" dirty="0">
                        <a:solidFill>
                          <a:srgbClr val="000000"/>
                        </a:solidFill>
                        <a:latin typeface="Calibri"/>
                      </a:endParaRPr>
                    </a:p>
                  </a:txBody>
                  <a:tcPr marL="9525" marR="9525" marT="9525" marB="0" anchor="b"/>
                </a:tc>
                <a:tc>
                  <a:txBody>
                    <a:bodyPr/>
                    <a:lstStyle/>
                    <a:p>
                      <a:pPr algn="ctr" fontAlgn="b"/>
                      <a:r>
                        <a:rPr lang="en-IN" sz="2000" u="none" strike="noStrike" dirty="0"/>
                        <a:t>280</a:t>
                      </a:r>
                      <a:endParaRPr lang="en-IN" sz="2000" b="0" i="0" u="none" strike="noStrike" dirty="0">
                        <a:solidFill>
                          <a:srgbClr val="000000"/>
                        </a:solidFill>
                        <a:latin typeface="Calibri"/>
                      </a:endParaRPr>
                    </a:p>
                  </a:txBody>
                  <a:tcPr marL="9525" marR="9525" marT="9525" marB="0" anchor="b"/>
                </a:tc>
              </a:tr>
              <a:tr h="485775">
                <a:tc>
                  <a:txBody>
                    <a:bodyPr/>
                    <a:lstStyle/>
                    <a:p>
                      <a:pPr algn="l" fontAlgn="b"/>
                      <a:r>
                        <a:rPr lang="en-IN" sz="2000" u="none" strike="noStrike"/>
                        <a:t>Argentina</a:t>
                      </a:r>
                      <a:endParaRPr lang="en-IN" sz="2000" b="0" i="0" u="none" strike="noStrike">
                        <a:solidFill>
                          <a:srgbClr val="000000"/>
                        </a:solidFill>
                        <a:latin typeface="Calibri"/>
                      </a:endParaRPr>
                    </a:p>
                  </a:txBody>
                  <a:tcPr marL="9525" marR="9525" marT="9525" marB="0" anchor="b"/>
                </a:tc>
                <a:tc>
                  <a:txBody>
                    <a:bodyPr/>
                    <a:lstStyle/>
                    <a:p>
                      <a:pPr algn="ctr" fontAlgn="b"/>
                      <a:r>
                        <a:rPr lang="en-IN" sz="2000" u="none" strike="noStrike" dirty="0" smtClean="0"/>
                        <a:t>274</a:t>
                      </a:r>
                      <a:endParaRPr lang="en-IN" sz="2000" b="0" i="0" u="none" strike="noStrike" dirty="0">
                        <a:solidFill>
                          <a:srgbClr val="000000"/>
                        </a:solidFill>
                        <a:latin typeface="Calibri"/>
                      </a:endParaRPr>
                    </a:p>
                  </a:txBody>
                  <a:tcPr marL="9525" marR="9525" marT="9525" marB="0" anchor="b"/>
                </a:tc>
                <a:tc>
                  <a:txBody>
                    <a:bodyPr/>
                    <a:lstStyle/>
                    <a:p>
                      <a:pPr algn="ctr" fontAlgn="b"/>
                      <a:r>
                        <a:rPr lang="en-IN" sz="2000" u="none" strike="noStrike" dirty="0"/>
                        <a:t>278</a:t>
                      </a:r>
                      <a:endParaRPr lang="en-IN" sz="2000" b="0" i="0" u="none" strike="noStrike" dirty="0">
                        <a:solidFill>
                          <a:srgbClr val="000000"/>
                        </a:solidFill>
                        <a:latin typeface="Calibri"/>
                      </a:endParaRPr>
                    </a:p>
                  </a:txBody>
                  <a:tcPr marL="9525" marR="9525" marT="9525" marB="0" anchor="b"/>
                </a:tc>
              </a:tr>
              <a:tr h="485775">
                <a:tc>
                  <a:txBody>
                    <a:bodyPr/>
                    <a:lstStyle/>
                    <a:p>
                      <a:pPr algn="l" fontAlgn="b"/>
                      <a:r>
                        <a:rPr lang="en-IN" sz="2000" u="none" strike="noStrike"/>
                        <a:t>Brazil</a:t>
                      </a:r>
                      <a:endParaRPr lang="en-IN" sz="2000" b="0" i="0" u="none" strike="noStrike">
                        <a:solidFill>
                          <a:srgbClr val="000000"/>
                        </a:solidFill>
                        <a:latin typeface="Calibri"/>
                      </a:endParaRPr>
                    </a:p>
                  </a:txBody>
                  <a:tcPr marL="9525" marR="9525" marT="9525" marB="0" anchor="b"/>
                </a:tc>
                <a:tc>
                  <a:txBody>
                    <a:bodyPr/>
                    <a:lstStyle/>
                    <a:p>
                      <a:pPr algn="ctr" fontAlgn="b"/>
                      <a:r>
                        <a:rPr lang="en-IN" sz="2000" u="none" strike="noStrike" dirty="0" smtClean="0"/>
                        <a:t>270</a:t>
                      </a:r>
                      <a:endParaRPr lang="en-IN" sz="2000" b="0" i="0" u="none" strike="noStrike" dirty="0">
                        <a:solidFill>
                          <a:srgbClr val="000000"/>
                        </a:solidFill>
                        <a:latin typeface="Calibri"/>
                      </a:endParaRPr>
                    </a:p>
                  </a:txBody>
                  <a:tcPr marL="9525" marR="9525" marT="9525" marB="0" anchor="b"/>
                </a:tc>
                <a:tc>
                  <a:txBody>
                    <a:bodyPr/>
                    <a:lstStyle/>
                    <a:p>
                      <a:pPr algn="ctr" fontAlgn="b"/>
                      <a:r>
                        <a:rPr lang="en-IN" sz="2000" u="none" strike="noStrike" dirty="0" smtClean="0"/>
                        <a:t>274</a:t>
                      </a:r>
                      <a:endParaRPr lang="en-IN" sz="2000" b="0" i="0" u="none" strike="noStrike" dirty="0">
                        <a:solidFill>
                          <a:srgbClr val="000000"/>
                        </a:solidFill>
                        <a:latin typeface="Calibri"/>
                      </a:endParaRPr>
                    </a:p>
                  </a:txBody>
                  <a:tcPr marL="9525" marR="9525" marT="9525" marB="0" anchor="b"/>
                </a:tc>
              </a:tr>
              <a:tr h="485775">
                <a:tc>
                  <a:txBody>
                    <a:bodyPr/>
                    <a:lstStyle/>
                    <a:p>
                      <a:pPr algn="l" fontAlgn="b"/>
                      <a:r>
                        <a:rPr lang="en-IN" sz="2000" u="none" strike="noStrike"/>
                        <a:t>Ukraine</a:t>
                      </a:r>
                      <a:endParaRPr lang="en-IN" sz="2000" b="0" i="0" u="none" strike="noStrike">
                        <a:solidFill>
                          <a:srgbClr val="000000"/>
                        </a:solidFill>
                        <a:latin typeface="Calibri"/>
                      </a:endParaRPr>
                    </a:p>
                  </a:txBody>
                  <a:tcPr marL="9525" marR="9525" marT="9525" marB="0" anchor="b"/>
                </a:tc>
                <a:tc>
                  <a:txBody>
                    <a:bodyPr/>
                    <a:lstStyle/>
                    <a:p>
                      <a:pPr algn="ctr" fontAlgn="b"/>
                      <a:r>
                        <a:rPr lang="en-IN" sz="2000" u="none" strike="noStrike" dirty="0" smtClean="0"/>
                        <a:t>279</a:t>
                      </a:r>
                      <a:endParaRPr lang="en-IN" sz="2000" b="0" i="0" u="none" strike="noStrike" dirty="0">
                        <a:solidFill>
                          <a:srgbClr val="000000"/>
                        </a:solidFill>
                        <a:latin typeface="Calibri"/>
                      </a:endParaRPr>
                    </a:p>
                  </a:txBody>
                  <a:tcPr marL="9525" marR="9525" marT="9525" marB="0" anchor="b"/>
                </a:tc>
                <a:tc>
                  <a:txBody>
                    <a:bodyPr/>
                    <a:lstStyle/>
                    <a:p>
                      <a:pPr algn="ctr" fontAlgn="b"/>
                      <a:r>
                        <a:rPr lang="en-IN" sz="2000" u="none" strike="noStrike" dirty="0"/>
                        <a:t>278</a:t>
                      </a:r>
                      <a:endParaRPr lang="en-IN" sz="2000" b="0" i="0" u="none" strike="noStrike" dirty="0">
                        <a:solidFill>
                          <a:srgbClr val="000000"/>
                        </a:solidFill>
                        <a:latin typeface="Calibri"/>
                      </a:endParaRPr>
                    </a:p>
                  </a:txBody>
                  <a:tcPr marL="9525" marR="9525" marT="9525" marB="0" anchor="b"/>
                </a:tc>
              </a:tr>
              <a:tr h="485775">
                <a:tc>
                  <a:txBody>
                    <a:bodyPr/>
                    <a:lstStyle/>
                    <a:p>
                      <a:pPr algn="l" fontAlgn="b"/>
                      <a:r>
                        <a:rPr lang="en-IN" sz="2000" u="none" strike="noStrike"/>
                        <a:t>India</a:t>
                      </a:r>
                      <a:endParaRPr lang="en-IN" sz="2000" b="0" i="0" u="none" strike="noStrike">
                        <a:solidFill>
                          <a:srgbClr val="000000"/>
                        </a:solidFill>
                        <a:latin typeface="Calibri"/>
                      </a:endParaRPr>
                    </a:p>
                  </a:txBody>
                  <a:tcPr marL="9525" marR="9525" marT="9525" marB="0" anchor="b"/>
                </a:tc>
                <a:tc>
                  <a:txBody>
                    <a:bodyPr/>
                    <a:lstStyle/>
                    <a:p>
                      <a:pPr algn="ctr" fontAlgn="b"/>
                      <a:r>
                        <a:rPr lang="en-IN" sz="2000" u="none" strike="noStrike" dirty="0" smtClean="0"/>
                        <a:t>272</a:t>
                      </a:r>
                      <a:endParaRPr lang="en-IN" sz="2000" b="0" i="0" u="none" strike="noStrike" dirty="0">
                        <a:solidFill>
                          <a:srgbClr val="000000"/>
                        </a:solidFill>
                        <a:latin typeface="Calibri"/>
                      </a:endParaRPr>
                    </a:p>
                  </a:txBody>
                  <a:tcPr marL="9525" marR="9525" marT="9525" marB="0" anchor="b"/>
                </a:tc>
                <a:tc>
                  <a:txBody>
                    <a:bodyPr/>
                    <a:lstStyle/>
                    <a:p>
                      <a:pPr algn="ctr" fontAlgn="b"/>
                      <a:r>
                        <a:rPr lang="en-IN" sz="2000" u="none" strike="noStrike" dirty="0" smtClean="0"/>
                        <a:t>270</a:t>
                      </a:r>
                      <a:endParaRPr lang="en-IN" sz="2000" b="0" i="0" u="none" strike="noStrike" dirty="0">
                        <a:solidFill>
                          <a:srgbClr val="000000"/>
                        </a:solidFill>
                        <a:latin typeface="Calibri"/>
                      </a:endParaRPr>
                    </a:p>
                  </a:txBody>
                  <a:tcPr marL="9525" marR="9525" marT="9525" marB="0" anchor="b"/>
                </a:tc>
              </a:tr>
            </a:tbl>
          </a:graphicData>
        </a:graphic>
      </p:graphicFrame>
      <p:sp>
        <p:nvSpPr>
          <p:cNvPr id="4" name="Right Arrow 3"/>
          <p:cNvSpPr/>
          <p:nvPr/>
        </p:nvSpPr>
        <p:spPr>
          <a:xfrm>
            <a:off x="533400" y="5334000"/>
            <a:ext cx="8077200" cy="6370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We are still competitive in prices at destination markets.</a:t>
            </a:r>
            <a:endParaRPr lang="en-IN"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5"/>
          <p:cNvSpPr txBox="1">
            <a:spLocks noChangeArrowheads="1"/>
          </p:cNvSpPr>
          <p:nvPr/>
        </p:nvSpPr>
        <p:spPr bwMode="auto">
          <a:xfrm>
            <a:off x="228600" y="11112"/>
            <a:ext cx="8610600" cy="522288"/>
          </a:xfrm>
          <a:prstGeom prst="rect">
            <a:avLst/>
          </a:prstGeom>
          <a:noFill/>
          <a:ln w="9525">
            <a:noFill/>
            <a:miter lim="800000"/>
            <a:headEnd/>
            <a:tailEnd/>
          </a:ln>
        </p:spPr>
        <p:txBody>
          <a:bodyPr>
            <a:spAutoFit/>
          </a:bodyPr>
          <a:lstStyle/>
          <a:p>
            <a:pPr algn="ctr" eaLnBrk="0" hangingPunct="0"/>
            <a:r>
              <a:rPr lang="en-US" sz="2800" dirty="0" smtClean="0">
                <a:solidFill>
                  <a:srgbClr val="990033"/>
                </a:solidFill>
                <a:cs typeface="Times" pitchFamily="18" charset="0"/>
              </a:rPr>
              <a:t>Price behavior – Indian market vs. CBOT</a:t>
            </a:r>
            <a:endParaRPr lang="en-US" sz="2800" dirty="0">
              <a:solidFill>
                <a:srgbClr val="990033"/>
              </a:solidFill>
              <a:cs typeface="Times" pitchFamily="18" charset="0"/>
            </a:endParaRPr>
          </a:p>
        </p:txBody>
      </p:sp>
      <p:pic>
        <p:nvPicPr>
          <p:cNvPr id="47105" name="Picture 1"/>
          <p:cNvPicPr>
            <a:picLocks noChangeAspect="1" noChangeArrowheads="1"/>
          </p:cNvPicPr>
          <p:nvPr/>
        </p:nvPicPr>
        <p:blipFill>
          <a:blip r:embed="rId3" cstate="print"/>
          <a:srcRect/>
          <a:stretch>
            <a:fillRect/>
          </a:stretch>
        </p:blipFill>
        <p:spPr bwMode="auto">
          <a:xfrm>
            <a:off x="1447800" y="3276600"/>
            <a:ext cx="4591050" cy="2762250"/>
          </a:xfrm>
          <a:prstGeom prst="rect">
            <a:avLst/>
          </a:prstGeom>
          <a:noFill/>
          <a:ln w="9525">
            <a:noFill/>
            <a:miter lim="800000"/>
            <a:headEnd/>
            <a:tailEnd/>
          </a:ln>
          <a:effectLst/>
        </p:spPr>
      </p:pic>
      <p:pic>
        <p:nvPicPr>
          <p:cNvPr id="47106" name="Picture 2"/>
          <p:cNvPicPr>
            <a:picLocks noChangeAspect="1" noChangeArrowheads="1"/>
          </p:cNvPicPr>
          <p:nvPr/>
        </p:nvPicPr>
        <p:blipFill>
          <a:blip r:embed="rId4" cstate="print"/>
          <a:srcRect/>
          <a:stretch>
            <a:fillRect/>
          </a:stretch>
        </p:blipFill>
        <p:spPr bwMode="auto">
          <a:xfrm>
            <a:off x="0" y="515256"/>
            <a:ext cx="4591050" cy="2762250"/>
          </a:xfrm>
          <a:prstGeom prst="rect">
            <a:avLst/>
          </a:prstGeom>
          <a:noFill/>
          <a:ln w="9525">
            <a:noFill/>
            <a:miter lim="800000"/>
            <a:headEnd/>
            <a:tailEnd/>
          </a:ln>
          <a:effectLst/>
        </p:spPr>
      </p:pic>
      <p:pic>
        <p:nvPicPr>
          <p:cNvPr id="47108" name="Picture 4"/>
          <p:cNvPicPr>
            <a:picLocks noChangeAspect="1" noChangeArrowheads="1"/>
          </p:cNvPicPr>
          <p:nvPr/>
        </p:nvPicPr>
        <p:blipFill>
          <a:blip r:embed="rId5" cstate="print"/>
          <a:srcRect/>
          <a:stretch>
            <a:fillRect/>
          </a:stretch>
        </p:blipFill>
        <p:spPr bwMode="auto">
          <a:xfrm>
            <a:off x="4552950" y="515256"/>
            <a:ext cx="4591050" cy="2762250"/>
          </a:xfrm>
          <a:prstGeom prst="rect">
            <a:avLst/>
          </a:prstGeom>
          <a:noFill/>
          <a:ln w="9525">
            <a:noFill/>
            <a:miter lim="800000"/>
            <a:headEnd/>
            <a:tailEnd/>
          </a:ln>
          <a:effectLst/>
        </p:spPr>
      </p:pic>
      <p:sp>
        <p:nvSpPr>
          <p:cNvPr id="7" name="TextBox 6"/>
          <p:cNvSpPr txBox="1"/>
          <p:nvPr/>
        </p:nvSpPr>
        <p:spPr>
          <a:xfrm>
            <a:off x="6324600" y="3962400"/>
            <a:ext cx="2590800" cy="1631216"/>
          </a:xfrm>
          <a:prstGeom prst="rect">
            <a:avLst/>
          </a:prstGeom>
          <a:noFill/>
        </p:spPr>
        <p:txBody>
          <a:bodyPr wrap="square" rtlCol="0">
            <a:spAutoFit/>
          </a:bodyPr>
          <a:lstStyle/>
          <a:p>
            <a:r>
              <a:rPr lang="en-US" sz="2000" b="0" dirty="0" smtClean="0">
                <a:latin typeface="+mj-lt"/>
              </a:rPr>
              <a:t>Reducing price spread between NDCEX – CBOT is opening ways for Indian corn in export market</a:t>
            </a:r>
            <a:endParaRPr lang="en-IN" sz="2000" b="0" dirty="0">
              <a:latin typeface="+mj-lt"/>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5"/>
          <p:cNvSpPr txBox="1">
            <a:spLocks noChangeArrowheads="1"/>
          </p:cNvSpPr>
          <p:nvPr/>
        </p:nvSpPr>
        <p:spPr bwMode="auto">
          <a:xfrm>
            <a:off x="228600" y="228600"/>
            <a:ext cx="8610600" cy="461665"/>
          </a:xfrm>
          <a:prstGeom prst="rect">
            <a:avLst/>
          </a:prstGeom>
          <a:noFill/>
          <a:ln w="9525">
            <a:noFill/>
            <a:miter lim="800000"/>
            <a:headEnd/>
            <a:tailEnd/>
          </a:ln>
        </p:spPr>
        <p:txBody>
          <a:bodyPr>
            <a:spAutoFit/>
          </a:bodyPr>
          <a:lstStyle/>
          <a:p>
            <a:pPr algn="ctr" eaLnBrk="0" hangingPunct="0"/>
            <a:r>
              <a:rPr lang="en-US" dirty="0" smtClean="0">
                <a:solidFill>
                  <a:srgbClr val="990033"/>
                </a:solidFill>
                <a:cs typeface="Times" pitchFamily="18" charset="0"/>
              </a:rPr>
              <a:t>Corn Yield/Production Comparison – Major Growing Countries</a:t>
            </a:r>
            <a:endParaRPr lang="en-US" dirty="0">
              <a:solidFill>
                <a:srgbClr val="990033"/>
              </a:solidFill>
              <a:cs typeface="Times" pitchFamily="18" charset="0"/>
            </a:endParaRPr>
          </a:p>
        </p:txBody>
      </p:sp>
      <p:sp>
        <p:nvSpPr>
          <p:cNvPr id="4" name="TextBox 3"/>
          <p:cNvSpPr txBox="1"/>
          <p:nvPr/>
        </p:nvSpPr>
        <p:spPr>
          <a:xfrm>
            <a:off x="1066800" y="5105400"/>
            <a:ext cx="6934200" cy="276999"/>
          </a:xfrm>
          <a:prstGeom prst="rect">
            <a:avLst/>
          </a:prstGeom>
          <a:noFill/>
        </p:spPr>
        <p:txBody>
          <a:bodyPr wrap="square" rtlCol="0">
            <a:spAutoFit/>
          </a:bodyPr>
          <a:lstStyle/>
          <a:p>
            <a:r>
              <a:rPr lang="en-US" sz="1200" dirty="0" smtClean="0"/>
              <a:t>*Source: USDA</a:t>
            </a:r>
            <a:endParaRPr lang="en-IN" sz="1200" dirty="0"/>
          </a:p>
        </p:txBody>
      </p:sp>
      <p:pic>
        <p:nvPicPr>
          <p:cNvPr id="1027" name="Picture 3"/>
          <p:cNvPicPr>
            <a:picLocks noChangeAspect="1" noChangeArrowheads="1"/>
          </p:cNvPicPr>
          <p:nvPr/>
        </p:nvPicPr>
        <p:blipFill>
          <a:blip r:embed="rId3" cstate="print"/>
          <a:srcRect/>
          <a:stretch>
            <a:fillRect/>
          </a:stretch>
        </p:blipFill>
        <p:spPr bwMode="auto">
          <a:xfrm>
            <a:off x="914400" y="990600"/>
            <a:ext cx="7344137" cy="41148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5"/>
          <p:cNvSpPr txBox="1">
            <a:spLocks noChangeArrowheads="1"/>
          </p:cNvSpPr>
          <p:nvPr/>
        </p:nvSpPr>
        <p:spPr bwMode="auto">
          <a:xfrm>
            <a:off x="228600" y="76200"/>
            <a:ext cx="8610600" cy="522288"/>
          </a:xfrm>
          <a:prstGeom prst="rect">
            <a:avLst/>
          </a:prstGeom>
          <a:noFill/>
          <a:ln w="9525">
            <a:noFill/>
            <a:miter lim="800000"/>
            <a:headEnd/>
            <a:tailEnd/>
          </a:ln>
        </p:spPr>
        <p:txBody>
          <a:bodyPr>
            <a:spAutoFit/>
          </a:bodyPr>
          <a:lstStyle/>
          <a:p>
            <a:pPr algn="ctr" eaLnBrk="0" hangingPunct="0"/>
            <a:r>
              <a:rPr lang="en-US" sz="2800" dirty="0" smtClean="0">
                <a:solidFill>
                  <a:srgbClr val="990033"/>
                </a:solidFill>
                <a:cs typeface="Times" pitchFamily="18" charset="0"/>
              </a:rPr>
              <a:t>Future Challenges</a:t>
            </a:r>
            <a:endParaRPr lang="en-US" sz="2800" dirty="0">
              <a:solidFill>
                <a:srgbClr val="990033"/>
              </a:solidFill>
              <a:cs typeface="Times" pitchFamily="18" charset="0"/>
            </a:endParaRPr>
          </a:p>
        </p:txBody>
      </p:sp>
      <p:sp>
        <p:nvSpPr>
          <p:cNvPr id="3" name="TextBox 2"/>
          <p:cNvSpPr txBox="1"/>
          <p:nvPr/>
        </p:nvSpPr>
        <p:spPr>
          <a:xfrm>
            <a:off x="428278" y="685801"/>
            <a:ext cx="7191722" cy="6740307"/>
          </a:xfrm>
          <a:prstGeom prst="rect">
            <a:avLst/>
          </a:prstGeom>
          <a:noFill/>
        </p:spPr>
        <p:txBody>
          <a:bodyPr wrap="square" rtlCol="0">
            <a:spAutoFit/>
          </a:bodyPr>
          <a:lstStyle/>
          <a:p>
            <a:pPr marL="285750" indent="-285750">
              <a:buFont typeface="Arial" pitchFamily="34" charset="0"/>
              <a:buChar char="•"/>
            </a:pPr>
            <a:r>
              <a:rPr lang="en-US" sz="1800" b="0" dirty="0" smtClean="0">
                <a:latin typeface="+mj-lt"/>
                <a:ea typeface="Verdana" pitchFamily="34" charset="0"/>
                <a:cs typeface="Verdana" pitchFamily="34" charset="0"/>
              </a:rPr>
              <a:t>STAGNATING PRODUCTION</a:t>
            </a:r>
          </a:p>
          <a:p>
            <a:pPr marL="787400" lvl="1" indent="-285750">
              <a:buFont typeface="Arial" pitchFamily="34" charset="0"/>
              <a:buChar char="•"/>
            </a:pPr>
            <a:r>
              <a:rPr lang="en-US" sz="1800" b="0" dirty="0" smtClean="0">
                <a:latin typeface="+mj-lt"/>
                <a:ea typeface="Verdana" pitchFamily="34" charset="0"/>
                <a:cs typeface="Verdana" pitchFamily="34" charset="0"/>
              </a:rPr>
              <a:t>GMO still not allowed</a:t>
            </a:r>
          </a:p>
          <a:p>
            <a:pPr marL="787400" lvl="1" indent="-285750">
              <a:buFont typeface="Arial" pitchFamily="34" charset="0"/>
              <a:buChar char="•"/>
            </a:pPr>
            <a:r>
              <a:rPr lang="en-US" sz="1800" b="0" dirty="0" smtClean="0">
                <a:latin typeface="+mj-lt"/>
                <a:ea typeface="Verdana" pitchFamily="34" charset="0"/>
                <a:cs typeface="Verdana" pitchFamily="34" charset="0"/>
              </a:rPr>
              <a:t>Competing crops</a:t>
            </a:r>
          </a:p>
          <a:p>
            <a:pPr marL="787400" lvl="1" indent="-285750">
              <a:buFont typeface="Arial" pitchFamily="34" charset="0"/>
              <a:buChar char="•"/>
            </a:pPr>
            <a:r>
              <a:rPr lang="en-US" sz="1800" b="0" dirty="0" smtClean="0">
                <a:latin typeface="+mj-lt"/>
                <a:ea typeface="Verdana" pitchFamily="34" charset="0"/>
                <a:cs typeface="Verdana" pitchFamily="34" charset="0"/>
              </a:rPr>
              <a:t>Global warming leading to inconsistent weather.</a:t>
            </a:r>
          </a:p>
          <a:p>
            <a:pPr marL="285750" indent="-285750">
              <a:buFont typeface="Arial" pitchFamily="34" charset="0"/>
              <a:buChar char="•"/>
            </a:pPr>
            <a:endParaRPr lang="en-US" sz="1800" b="0" dirty="0">
              <a:latin typeface="+mj-lt"/>
              <a:ea typeface="Verdana" pitchFamily="34" charset="0"/>
              <a:cs typeface="Verdana" pitchFamily="34" charset="0"/>
            </a:endParaRPr>
          </a:p>
          <a:p>
            <a:pPr marL="285750" indent="-285750">
              <a:buFont typeface="Arial" pitchFamily="34" charset="0"/>
              <a:buChar char="•"/>
            </a:pPr>
            <a:r>
              <a:rPr lang="en-US" sz="1800" b="0" dirty="0" smtClean="0">
                <a:latin typeface="+mj-lt"/>
                <a:ea typeface="Verdana" pitchFamily="34" charset="0"/>
                <a:cs typeface="Verdana" pitchFamily="34" charset="0"/>
              </a:rPr>
              <a:t>LACK OF QUALITY CONSISTENCY</a:t>
            </a:r>
          </a:p>
          <a:p>
            <a:pPr marL="787400" lvl="1" indent="-285750">
              <a:buFont typeface="Arial" pitchFamily="34" charset="0"/>
              <a:buChar char="•"/>
            </a:pPr>
            <a:r>
              <a:rPr lang="en-US" sz="1800" b="0" dirty="0" smtClean="0">
                <a:latin typeface="+mj-lt"/>
                <a:ea typeface="Verdana" pitchFamily="34" charset="0"/>
                <a:cs typeface="Verdana" pitchFamily="34" charset="0"/>
              </a:rPr>
              <a:t>High on </a:t>
            </a:r>
            <a:r>
              <a:rPr lang="en-US" sz="1800" b="0" dirty="0" err="1" smtClean="0">
                <a:latin typeface="+mj-lt"/>
                <a:ea typeface="Verdana" pitchFamily="34" charset="0"/>
                <a:cs typeface="Verdana" pitchFamily="34" charset="0"/>
              </a:rPr>
              <a:t>aflatoxin</a:t>
            </a:r>
            <a:r>
              <a:rPr lang="en-US" sz="1800" b="0" dirty="0" smtClean="0">
                <a:latin typeface="+mj-lt"/>
                <a:ea typeface="Verdana" pitchFamily="34" charset="0"/>
                <a:cs typeface="Verdana" pitchFamily="34" charset="0"/>
              </a:rPr>
              <a:t> &amp; </a:t>
            </a:r>
            <a:r>
              <a:rPr lang="en-US" sz="1800" b="0" dirty="0" err="1" smtClean="0">
                <a:latin typeface="+mj-lt"/>
                <a:ea typeface="Verdana" pitchFamily="34" charset="0"/>
                <a:cs typeface="Verdana" pitchFamily="34" charset="0"/>
              </a:rPr>
              <a:t>mycotoxins</a:t>
            </a:r>
            <a:endParaRPr lang="en-US" sz="1800" b="0" dirty="0" smtClean="0">
              <a:latin typeface="+mj-lt"/>
              <a:ea typeface="Verdana" pitchFamily="34" charset="0"/>
              <a:cs typeface="Verdana" pitchFamily="34" charset="0"/>
            </a:endParaRPr>
          </a:p>
          <a:p>
            <a:pPr marL="787400" lvl="1" indent="-285750">
              <a:buFont typeface="Arial" pitchFamily="34" charset="0"/>
              <a:buChar char="•"/>
            </a:pPr>
            <a:r>
              <a:rPr lang="en-US" sz="1800" b="0" dirty="0" smtClean="0">
                <a:latin typeface="+mj-lt"/>
                <a:ea typeface="Verdana" pitchFamily="34" charset="0"/>
                <a:cs typeface="Verdana" pitchFamily="34" charset="0"/>
              </a:rPr>
              <a:t>Not deemed fit for human consumption in developed nations.</a:t>
            </a:r>
          </a:p>
          <a:p>
            <a:pPr marL="787400" lvl="1" indent="-285750">
              <a:buFont typeface="Arial" pitchFamily="34" charset="0"/>
              <a:buChar char="•"/>
            </a:pPr>
            <a:r>
              <a:rPr lang="en-US" sz="1800" b="0" dirty="0" smtClean="0">
                <a:latin typeface="+mj-lt"/>
                <a:ea typeface="Verdana" pitchFamily="34" charset="0"/>
                <a:cs typeface="Verdana" pitchFamily="34" charset="0"/>
              </a:rPr>
              <a:t>Lack of mechanization for harvesting </a:t>
            </a:r>
          </a:p>
          <a:p>
            <a:pPr marL="285750" indent="-285750">
              <a:buFont typeface="Arial" pitchFamily="34" charset="0"/>
              <a:buChar char="•"/>
            </a:pPr>
            <a:endParaRPr lang="en-US" sz="1800" b="0" dirty="0">
              <a:latin typeface="+mj-lt"/>
              <a:ea typeface="Verdana" pitchFamily="34" charset="0"/>
              <a:cs typeface="Verdana" pitchFamily="34" charset="0"/>
            </a:endParaRPr>
          </a:p>
          <a:p>
            <a:pPr marL="285750" indent="-285750">
              <a:buFont typeface="Arial" pitchFamily="34" charset="0"/>
              <a:buChar char="•"/>
            </a:pPr>
            <a:r>
              <a:rPr lang="en-US" sz="1800" b="0" dirty="0" smtClean="0">
                <a:latin typeface="+mj-lt"/>
                <a:ea typeface="Verdana" pitchFamily="34" charset="0"/>
                <a:cs typeface="Verdana" pitchFamily="34" charset="0"/>
              </a:rPr>
              <a:t>LOGISTICAL ISSUES </a:t>
            </a:r>
          </a:p>
          <a:p>
            <a:pPr marL="787400" lvl="1" indent="-285750">
              <a:buFont typeface="Arial" pitchFamily="34" charset="0"/>
              <a:buChar char="•"/>
            </a:pPr>
            <a:r>
              <a:rPr lang="en-US" sz="1800" b="0" dirty="0" smtClean="0">
                <a:latin typeface="+mj-lt"/>
                <a:ea typeface="Verdana" pitchFamily="34" charset="0"/>
                <a:cs typeface="Verdana" pitchFamily="34" charset="0"/>
              </a:rPr>
              <a:t>Higher wastages during transit</a:t>
            </a:r>
          </a:p>
          <a:p>
            <a:pPr marL="787400" lvl="1" indent="-285750">
              <a:buFont typeface="Arial" pitchFamily="34" charset="0"/>
              <a:buChar char="•"/>
            </a:pPr>
            <a:r>
              <a:rPr lang="en-US" sz="1800" b="0" dirty="0" smtClean="0">
                <a:latin typeface="+mj-lt"/>
                <a:ea typeface="Verdana" pitchFamily="34" charset="0"/>
                <a:cs typeface="Verdana" pitchFamily="34" charset="0"/>
              </a:rPr>
              <a:t>Rail/road transport always a limiting factor for speedy movement</a:t>
            </a:r>
          </a:p>
          <a:p>
            <a:pPr marL="787400" lvl="1" indent="-285750">
              <a:buFont typeface="Arial" pitchFamily="34" charset="0"/>
              <a:buChar char="•"/>
            </a:pPr>
            <a:r>
              <a:rPr lang="en-US" sz="1800" b="0" dirty="0" smtClean="0">
                <a:latin typeface="+mj-lt"/>
                <a:ea typeface="Verdana" pitchFamily="34" charset="0"/>
                <a:cs typeface="Verdana" pitchFamily="34" charset="0"/>
              </a:rPr>
              <a:t>Frequent Port Congestions </a:t>
            </a:r>
          </a:p>
          <a:p>
            <a:pPr marL="285750" indent="-285750">
              <a:buFont typeface="Arial" pitchFamily="34" charset="0"/>
              <a:buChar char="•"/>
            </a:pPr>
            <a:endParaRPr lang="en-US" sz="1800" b="0" dirty="0">
              <a:latin typeface="+mj-lt"/>
              <a:ea typeface="Verdana" pitchFamily="34" charset="0"/>
              <a:cs typeface="Verdana" pitchFamily="34" charset="0"/>
            </a:endParaRPr>
          </a:p>
          <a:p>
            <a:pPr marL="285750" indent="-285750">
              <a:buFont typeface="Arial" pitchFamily="34" charset="0"/>
              <a:buChar char="•"/>
            </a:pPr>
            <a:r>
              <a:rPr lang="en-US" sz="1800" b="0" dirty="0" smtClean="0">
                <a:latin typeface="+mj-lt"/>
                <a:ea typeface="Verdana" pitchFamily="34" charset="0"/>
                <a:cs typeface="Verdana" pitchFamily="34" charset="0"/>
              </a:rPr>
              <a:t>LACK OF QUALITY WAREHOUSING</a:t>
            </a:r>
          </a:p>
          <a:p>
            <a:pPr marL="787400" lvl="1" indent="-285750">
              <a:buFont typeface="Arial" pitchFamily="34" charset="0"/>
              <a:buChar char="•"/>
            </a:pPr>
            <a:r>
              <a:rPr lang="en-US" sz="1800" b="0" dirty="0" smtClean="0">
                <a:latin typeface="+mj-lt"/>
                <a:ea typeface="Verdana" pitchFamily="34" charset="0"/>
                <a:cs typeface="Verdana" pitchFamily="34" charset="0"/>
              </a:rPr>
              <a:t>Inadequate and poor quality warehousing facilities.</a:t>
            </a:r>
          </a:p>
          <a:p>
            <a:pPr marL="787400" lvl="1" indent="-285750">
              <a:buFont typeface="Arial" pitchFamily="34" charset="0"/>
              <a:buChar char="•"/>
            </a:pPr>
            <a:r>
              <a:rPr lang="en-US" sz="1800" b="0" dirty="0" smtClean="0">
                <a:latin typeface="+mj-lt"/>
                <a:ea typeface="Verdana" pitchFamily="34" charset="0"/>
                <a:cs typeface="Verdana" pitchFamily="34" charset="0"/>
              </a:rPr>
              <a:t>Long term storage always remains a concern.</a:t>
            </a:r>
          </a:p>
          <a:p>
            <a:pPr marL="285750" indent="-285750">
              <a:buFont typeface="Arial" pitchFamily="34" charset="0"/>
              <a:buChar char="•"/>
            </a:pPr>
            <a:endParaRPr lang="en-US" sz="1800" b="0" dirty="0">
              <a:latin typeface="+mj-lt"/>
              <a:ea typeface="Verdana" pitchFamily="34" charset="0"/>
              <a:cs typeface="Verdana" pitchFamily="34" charset="0"/>
            </a:endParaRPr>
          </a:p>
          <a:p>
            <a:endParaRPr lang="en-US" sz="1800" b="0" dirty="0" smtClean="0">
              <a:latin typeface="+mj-lt"/>
              <a:ea typeface="Verdana" pitchFamily="34" charset="0"/>
              <a:cs typeface="Verdana" pitchFamily="34" charset="0"/>
            </a:endParaRPr>
          </a:p>
          <a:p>
            <a:pPr marL="285750" indent="-285750">
              <a:buFont typeface="Arial" pitchFamily="34" charset="0"/>
              <a:buChar char="•"/>
            </a:pPr>
            <a:endParaRPr lang="en-US" sz="1800" b="0" dirty="0">
              <a:latin typeface="+mj-lt"/>
              <a:ea typeface="Verdana" pitchFamily="34" charset="0"/>
              <a:cs typeface="Verdana" pitchFamily="34" charset="0"/>
            </a:endParaRPr>
          </a:p>
          <a:p>
            <a:endParaRPr lang="en-US" sz="1800" b="0" dirty="0" smtClean="0">
              <a:latin typeface="+mj-lt"/>
              <a:ea typeface="Verdana" pitchFamily="34" charset="0"/>
              <a:cs typeface="Verdana" pitchFamily="34" charset="0"/>
            </a:endParaRPr>
          </a:p>
          <a:p>
            <a:endParaRPr lang="en-US" sz="1800" b="0" dirty="0">
              <a:latin typeface="+mj-lt"/>
              <a:ea typeface="Verdana" pitchFamily="34" charset="0"/>
              <a:cs typeface="Verdana" pitchFamily="34" charset="0"/>
            </a:endParaRPr>
          </a:p>
          <a:p>
            <a:endParaRPr lang="en-US" sz="1800" b="0" dirty="0">
              <a:latin typeface="+mj-lt"/>
              <a:ea typeface="Verdana" pitchFamily="34" charset="0"/>
              <a:cs typeface="Verdana" pitchFamily="34" charset="0"/>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5"/>
          <p:cNvSpPr txBox="1">
            <a:spLocks noChangeArrowheads="1"/>
          </p:cNvSpPr>
          <p:nvPr/>
        </p:nvSpPr>
        <p:spPr bwMode="auto">
          <a:xfrm>
            <a:off x="228600" y="76200"/>
            <a:ext cx="8610600" cy="522288"/>
          </a:xfrm>
          <a:prstGeom prst="rect">
            <a:avLst/>
          </a:prstGeom>
          <a:noFill/>
          <a:ln w="9525">
            <a:noFill/>
            <a:miter lim="800000"/>
            <a:headEnd/>
            <a:tailEnd/>
          </a:ln>
        </p:spPr>
        <p:txBody>
          <a:bodyPr>
            <a:spAutoFit/>
          </a:bodyPr>
          <a:lstStyle/>
          <a:p>
            <a:pPr algn="ctr" eaLnBrk="0" hangingPunct="0"/>
            <a:r>
              <a:rPr lang="en-US" sz="2800" dirty="0" smtClean="0">
                <a:solidFill>
                  <a:srgbClr val="990033"/>
                </a:solidFill>
                <a:cs typeface="Times" pitchFamily="18" charset="0"/>
              </a:rPr>
              <a:t>Factors to watched in near future ?</a:t>
            </a:r>
            <a:endParaRPr lang="en-US" sz="2800" dirty="0">
              <a:solidFill>
                <a:srgbClr val="990033"/>
              </a:solidFill>
              <a:cs typeface="Times" pitchFamily="18" charset="0"/>
            </a:endParaRPr>
          </a:p>
        </p:txBody>
      </p:sp>
      <p:sp>
        <p:nvSpPr>
          <p:cNvPr id="3" name="TextBox 2"/>
          <p:cNvSpPr txBox="1"/>
          <p:nvPr/>
        </p:nvSpPr>
        <p:spPr>
          <a:xfrm>
            <a:off x="428278" y="685801"/>
            <a:ext cx="7191722" cy="6740307"/>
          </a:xfrm>
          <a:prstGeom prst="rect">
            <a:avLst/>
          </a:prstGeom>
          <a:noFill/>
        </p:spPr>
        <p:txBody>
          <a:bodyPr wrap="square" rtlCol="0">
            <a:spAutoFit/>
          </a:bodyPr>
          <a:lstStyle/>
          <a:p>
            <a:pPr marL="285750" indent="-285750">
              <a:buFont typeface="Arial" pitchFamily="34" charset="0"/>
              <a:buChar char="•"/>
            </a:pPr>
            <a:r>
              <a:rPr lang="en-US" sz="1800" b="0" dirty="0" smtClean="0">
                <a:latin typeface="+mj-lt"/>
                <a:ea typeface="Verdana" pitchFamily="34" charset="0"/>
                <a:cs typeface="Verdana" pitchFamily="34" charset="0"/>
              </a:rPr>
              <a:t>BLACK SEA CRISIS</a:t>
            </a:r>
            <a:endParaRPr lang="en-US" sz="1800" b="0" dirty="0" smtClean="0">
              <a:latin typeface="+mj-lt"/>
              <a:ea typeface="Verdana" pitchFamily="34" charset="0"/>
              <a:cs typeface="Verdana" pitchFamily="34" charset="0"/>
            </a:endParaRPr>
          </a:p>
          <a:p>
            <a:pPr marL="787400" lvl="1" indent="-285750">
              <a:buFont typeface="Arial" pitchFamily="34" charset="0"/>
              <a:buChar char="•"/>
            </a:pPr>
            <a:r>
              <a:rPr lang="en-US" sz="1800" b="0" dirty="0" smtClean="0">
                <a:latin typeface="+mj-lt"/>
                <a:ea typeface="Verdana" pitchFamily="34" charset="0"/>
                <a:cs typeface="Verdana" pitchFamily="34" charset="0"/>
              </a:rPr>
              <a:t>Impact of US/Europe sanctions on Russia.</a:t>
            </a:r>
            <a:endParaRPr lang="en-US" sz="1800" b="0" dirty="0" smtClean="0">
              <a:latin typeface="+mj-lt"/>
              <a:ea typeface="Verdana" pitchFamily="34" charset="0"/>
              <a:cs typeface="Verdana" pitchFamily="34" charset="0"/>
            </a:endParaRPr>
          </a:p>
          <a:p>
            <a:pPr marL="787400" lvl="1" indent="-285750">
              <a:buFont typeface="Arial" pitchFamily="34" charset="0"/>
              <a:buChar char="•"/>
            </a:pPr>
            <a:r>
              <a:rPr lang="en-US" sz="1800" b="0" dirty="0" smtClean="0">
                <a:latin typeface="+mj-lt"/>
                <a:ea typeface="Verdana" pitchFamily="34" charset="0"/>
                <a:cs typeface="Verdana" pitchFamily="34" charset="0"/>
              </a:rPr>
              <a:t>Logistics constraints emerging out </a:t>
            </a:r>
            <a:endParaRPr lang="en-US" sz="1800" b="0" dirty="0" smtClean="0">
              <a:latin typeface="+mj-lt"/>
              <a:ea typeface="Verdana" pitchFamily="34" charset="0"/>
              <a:cs typeface="Verdana" pitchFamily="34" charset="0"/>
            </a:endParaRPr>
          </a:p>
          <a:p>
            <a:pPr marL="787400" lvl="1" indent="-285750">
              <a:buFont typeface="Arial" pitchFamily="34" charset="0"/>
              <a:buChar char="•"/>
            </a:pPr>
            <a:r>
              <a:rPr lang="en-US" sz="1800" b="0" dirty="0" smtClean="0">
                <a:latin typeface="+mj-lt"/>
                <a:ea typeface="Verdana" pitchFamily="34" charset="0"/>
                <a:cs typeface="Verdana" pitchFamily="34" charset="0"/>
              </a:rPr>
              <a:t>No other substitute to globally cheapest feed wheat &amp; corn</a:t>
            </a:r>
            <a:endParaRPr lang="en-US" sz="1800" b="0" dirty="0" smtClean="0">
              <a:latin typeface="+mj-lt"/>
              <a:ea typeface="Verdana" pitchFamily="34" charset="0"/>
              <a:cs typeface="Verdana" pitchFamily="34" charset="0"/>
            </a:endParaRPr>
          </a:p>
          <a:p>
            <a:pPr marL="285750" indent="-285750">
              <a:buFont typeface="Arial" pitchFamily="34" charset="0"/>
              <a:buChar char="•"/>
            </a:pPr>
            <a:endParaRPr lang="en-US" sz="1800" b="0" dirty="0" smtClean="0">
              <a:latin typeface="+mj-lt"/>
              <a:ea typeface="Verdana" pitchFamily="34" charset="0"/>
              <a:cs typeface="Verdana" pitchFamily="34" charset="0"/>
            </a:endParaRPr>
          </a:p>
          <a:p>
            <a:pPr marL="285750" indent="-285750">
              <a:buFont typeface="Arial" pitchFamily="34" charset="0"/>
              <a:buChar char="•"/>
            </a:pPr>
            <a:endParaRPr lang="en-US" sz="1800" b="0" dirty="0">
              <a:latin typeface="+mj-lt"/>
              <a:ea typeface="Verdana" pitchFamily="34" charset="0"/>
              <a:cs typeface="Verdana" pitchFamily="34" charset="0"/>
            </a:endParaRPr>
          </a:p>
          <a:p>
            <a:pPr marL="285750" indent="-285750">
              <a:buFont typeface="Arial" pitchFamily="34" charset="0"/>
              <a:buChar char="•"/>
            </a:pPr>
            <a:r>
              <a:rPr lang="en-US" sz="1800" b="0" dirty="0" smtClean="0">
                <a:latin typeface="+mj-lt"/>
                <a:ea typeface="Verdana" pitchFamily="34" charset="0"/>
                <a:cs typeface="Verdana" pitchFamily="34" charset="0"/>
              </a:rPr>
              <a:t>US DRY WEATHER CONCERNS</a:t>
            </a:r>
            <a:endParaRPr lang="en-US" sz="1800" b="0" dirty="0" smtClean="0">
              <a:latin typeface="+mj-lt"/>
              <a:ea typeface="Verdana" pitchFamily="34" charset="0"/>
              <a:cs typeface="Verdana" pitchFamily="34" charset="0"/>
            </a:endParaRPr>
          </a:p>
          <a:p>
            <a:pPr marL="787400" lvl="1" indent="-285750">
              <a:buFont typeface="Arial" pitchFamily="34" charset="0"/>
              <a:buChar char="•"/>
            </a:pPr>
            <a:r>
              <a:rPr lang="en-US" sz="1800" b="0" dirty="0" smtClean="0">
                <a:latin typeface="+mj-lt"/>
                <a:ea typeface="Verdana" pitchFamily="34" charset="0"/>
                <a:cs typeface="Verdana" pitchFamily="34" charset="0"/>
              </a:rPr>
              <a:t>Beginning has not been great .</a:t>
            </a:r>
          </a:p>
          <a:p>
            <a:pPr marL="787400" lvl="1" indent="-285750">
              <a:buFont typeface="Arial" pitchFamily="34" charset="0"/>
              <a:buChar char="•"/>
            </a:pPr>
            <a:r>
              <a:rPr lang="en-US" sz="1800" b="0" dirty="0" smtClean="0">
                <a:latin typeface="+mj-lt"/>
                <a:ea typeface="Verdana" pitchFamily="34" charset="0"/>
                <a:cs typeface="Verdana" pitchFamily="34" charset="0"/>
              </a:rPr>
              <a:t>More clarity to come in April. </a:t>
            </a:r>
            <a:endParaRPr lang="en-US" sz="1800" b="0" dirty="0" smtClean="0">
              <a:latin typeface="+mj-lt"/>
              <a:ea typeface="Verdana" pitchFamily="34" charset="0"/>
              <a:cs typeface="Verdana" pitchFamily="34" charset="0"/>
            </a:endParaRPr>
          </a:p>
          <a:p>
            <a:pPr marL="285750" indent="-285750">
              <a:buFont typeface="Arial" pitchFamily="34" charset="0"/>
              <a:buChar char="•"/>
            </a:pPr>
            <a:endParaRPr lang="en-US" sz="1800" b="0" dirty="0">
              <a:latin typeface="+mj-lt"/>
              <a:ea typeface="Verdana" pitchFamily="34" charset="0"/>
              <a:cs typeface="Verdana" pitchFamily="34" charset="0"/>
            </a:endParaRPr>
          </a:p>
          <a:p>
            <a:pPr marL="285750" indent="-285750">
              <a:buFont typeface="Arial" pitchFamily="34" charset="0"/>
              <a:buChar char="•"/>
            </a:pPr>
            <a:r>
              <a:rPr lang="en-US" sz="1800" b="0" dirty="0" smtClean="0">
                <a:latin typeface="+mj-lt"/>
                <a:ea typeface="Verdana" pitchFamily="34" charset="0"/>
                <a:cs typeface="Verdana" pitchFamily="34" charset="0"/>
              </a:rPr>
              <a:t>FALL OUT OF INDIAN ELECTIONS</a:t>
            </a:r>
            <a:endParaRPr lang="en-US" sz="1800" b="0" dirty="0" smtClean="0">
              <a:latin typeface="+mj-lt"/>
              <a:ea typeface="Verdana" pitchFamily="34" charset="0"/>
              <a:cs typeface="Verdana" pitchFamily="34" charset="0"/>
            </a:endParaRPr>
          </a:p>
          <a:p>
            <a:pPr marL="787400" lvl="1" indent="-285750">
              <a:buFont typeface="Arial" pitchFamily="34" charset="0"/>
              <a:buChar char="•"/>
            </a:pPr>
            <a:r>
              <a:rPr lang="en-US" sz="1800" b="0" dirty="0" smtClean="0">
                <a:latin typeface="+mj-lt"/>
                <a:ea typeface="Verdana" pitchFamily="34" charset="0"/>
                <a:cs typeface="Verdana" pitchFamily="34" charset="0"/>
              </a:rPr>
              <a:t>Rupee will strengthen in case new Government comes with clear majority.</a:t>
            </a:r>
          </a:p>
          <a:p>
            <a:pPr marL="787400" lvl="1" indent="-285750">
              <a:buFont typeface="Arial" pitchFamily="34" charset="0"/>
              <a:buChar char="•"/>
            </a:pPr>
            <a:r>
              <a:rPr lang="en-US" sz="1800" b="0" dirty="0" smtClean="0">
                <a:latin typeface="+mj-lt"/>
                <a:ea typeface="Verdana" pitchFamily="34" charset="0"/>
                <a:cs typeface="Verdana" pitchFamily="34" charset="0"/>
              </a:rPr>
              <a:t>Strong dollar could </a:t>
            </a:r>
            <a:r>
              <a:rPr lang="en-US" sz="1800" b="0" dirty="0" smtClean="0">
                <a:latin typeface="+mj-lt"/>
                <a:ea typeface="Verdana" pitchFamily="34" charset="0"/>
                <a:cs typeface="Verdana" pitchFamily="34" charset="0"/>
              </a:rPr>
              <a:t>make exports all the more difficult.</a:t>
            </a:r>
          </a:p>
          <a:p>
            <a:pPr marL="787400" lvl="1" indent="-285750">
              <a:buFont typeface="Arial" pitchFamily="34" charset="0"/>
              <a:buChar char="•"/>
            </a:pPr>
            <a:endParaRPr lang="en-US" sz="1800" b="0" dirty="0" smtClean="0">
              <a:latin typeface="+mj-lt"/>
              <a:ea typeface="Verdana" pitchFamily="34" charset="0"/>
              <a:cs typeface="Verdana" pitchFamily="34" charset="0"/>
            </a:endParaRPr>
          </a:p>
          <a:p>
            <a:pPr marL="787400" lvl="1" indent="-285750"/>
            <a:endParaRPr lang="en-US" sz="1800" b="0" dirty="0">
              <a:latin typeface="+mj-lt"/>
              <a:ea typeface="Verdana" pitchFamily="34" charset="0"/>
              <a:cs typeface="Verdana" pitchFamily="34" charset="0"/>
            </a:endParaRPr>
          </a:p>
          <a:p>
            <a:pPr marL="285750" indent="-285750">
              <a:buFont typeface="Arial" pitchFamily="34" charset="0"/>
              <a:buChar char="•"/>
            </a:pPr>
            <a:r>
              <a:rPr lang="en-US" sz="1800" b="0" dirty="0" smtClean="0">
                <a:latin typeface="+mj-lt"/>
                <a:ea typeface="Verdana" pitchFamily="34" charset="0"/>
                <a:cs typeface="Verdana" pitchFamily="34" charset="0"/>
              </a:rPr>
              <a:t>LIKELY DELAYED MONSOON THIS YEAR.</a:t>
            </a:r>
            <a:endParaRPr lang="en-US" sz="1800" b="0" dirty="0" smtClean="0">
              <a:latin typeface="+mj-lt"/>
              <a:ea typeface="Verdana" pitchFamily="34" charset="0"/>
              <a:cs typeface="Verdana" pitchFamily="34" charset="0"/>
            </a:endParaRPr>
          </a:p>
          <a:p>
            <a:pPr marL="787400" lvl="1" indent="-285750">
              <a:buFont typeface="Arial" pitchFamily="34" charset="0"/>
              <a:buChar char="•"/>
            </a:pPr>
            <a:r>
              <a:rPr lang="en-US" sz="1800" b="0" dirty="0" smtClean="0">
                <a:latin typeface="+mj-lt"/>
                <a:ea typeface="Verdana" pitchFamily="34" charset="0"/>
                <a:cs typeface="Verdana" pitchFamily="34" charset="0"/>
              </a:rPr>
              <a:t>Good for Bihar corn exports.</a:t>
            </a:r>
          </a:p>
          <a:p>
            <a:pPr marL="787400" lvl="1" indent="-285750">
              <a:buFont typeface="Arial" pitchFamily="34" charset="0"/>
              <a:buChar char="•"/>
            </a:pPr>
            <a:r>
              <a:rPr lang="en-US" sz="1800" b="0" dirty="0" smtClean="0">
                <a:latin typeface="+mj-lt"/>
                <a:ea typeface="Verdana" pitchFamily="34" charset="0"/>
                <a:cs typeface="Verdana" pitchFamily="34" charset="0"/>
              </a:rPr>
              <a:t>Next year crop sowing could have adverse impact.</a:t>
            </a:r>
            <a:endParaRPr lang="en-US" sz="1800" b="0" dirty="0">
              <a:latin typeface="+mj-lt"/>
              <a:ea typeface="Verdana" pitchFamily="34" charset="0"/>
              <a:cs typeface="Verdana" pitchFamily="34" charset="0"/>
            </a:endParaRPr>
          </a:p>
          <a:p>
            <a:endParaRPr lang="en-US" sz="1800" b="0" dirty="0" smtClean="0">
              <a:latin typeface="+mj-lt"/>
              <a:ea typeface="Verdana" pitchFamily="34" charset="0"/>
              <a:cs typeface="Verdana" pitchFamily="34" charset="0"/>
            </a:endParaRPr>
          </a:p>
          <a:p>
            <a:pPr marL="285750" indent="-285750">
              <a:buFont typeface="Arial" pitchFamily="34" charset="0"/>
              <a:buChar char="•"/>
            </a:pPr>
            <a:endParaRPr lang="en-US" sz="1800" b="0" dirty="0">
              <a:latin typeface="+mj-lt"/>
              <a:ea typeface="Verdana" pitchFamily="34" charset="0"/>
              <a:cs typeface="Verdana" pitchFamily="34" charset="0"/>
            </a:endParaRPr>
          </a:p>
          <a:p>
            <a:endParaRPr lang="en-US" sz="1800" b="0" dirty="0" smtClean="0">
              <a:latin typeface="+mj-lt"/>
              <a:ea typeface="Verdana" pitchFamily="34" charset="0"/>
              <a:cs typeface="Verdana" pitchFamily="34" charset="0"/>
            </a:endParaRPr>
          </a:p>
          <a:p>
            <a:endParaRPr lang="en-US" sz="1800" b="0" dirty="0">
              <a:latin typeface="+mj-lt"/>
              <a:ea typeface="Verdana" pitchFamily="34" charset="0"/>
              <a:cs typeface="Verdana" pitchFamily="34" charset="0"/>
            </a:endParaRPr>
          </a:p>
          <a:p>
            <a:endParaRPr lang="en-US" sz="1800" b="0" dirty="0">
              <a:latin typeface="+mj-lt"/>
              <a:ea typeface="Verdana" pitchFamily="34" charset="0"/>
              <a:cs typeface="Verdana" pitchFamily="34"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56521" name="Picture 9" descr="Noble logo red-white"/>
          <p:cNvPicPr>
            <a:picLocks noChangeAspect="1" noChangeArrowheads="1"/>
          </p:cNvPicPr>
          <p:nvPr/>
        </p:nvPicPr>
        <p:blipFill>
          <a:blip r:embed="rId3" cstate="print"/>
          <a:srcRect/>
          <a:stretch>
            <a:fillRect/>
          </a:stretch>
        </p:blipFill>
        <p:spPr bwMode="auto">
          <a:xfrm>
            <a:off x="2971800" y="2057400"/>
            <a:ext cx="3200400" cy="1444625"/>
          </a:xfrm>
          <a:prstGeom prst="rect">
            <a:avLst/>
          </a:prstGeom>
          <a:noFill/>
          <a:ln w="9525">
            <a:noFill/>
            <a:miter lim="800000"/>
            <a:headEnd/>
            <a:tailEnd/>
          </a:ln>
        </p:spPr>
      </p:pic>
      <p:pic>
        <p:nvPicPr>
          <p:cNvPr id="1856522" name="Picture 10" descr="Noble logo tagline white"/>
          <p:cNvPicPr>
            <a:picLocks noChangeAspect="1" noChangeArrowheads="1"/>
          </p:cNvPicPr>
          <p:nvPr/>
        </p:nvPicPr>
        <p:blipFill>
          <a:blip r:embed="rId4" cstate="print"/>
          <a:srcRect/>
          <a:stretch>
            <a:fillRect/>
          </a:stretch>
        </p:blipFill>
        <p:spPr bwMode="auto">
          <a:xfrm>
            <a:off x="3048000" y="3473450"/>
            <a:ext cx="3048000" cy="446088"/>
          </a:xfrm>
          <a:prstGeom prst="rect">
            <a:avLst/>
          </a:prstGeom>
          <a:noFill/>
          <a:ln w="9525">
            <a:noFill/>
            <a:miter lim="800000"/>
            <a:headEnd/>
            <a:tailEnd/>
          </a:ln>
        </p:spPr>
      </p:pic>
      <p:sp>
        <p:nvSpPr>
          <p:cNvPr id="5" name="TextBox 4"/>
          <p:cNvSpPr txBox="1"/>
          <p:nvPr/>
        </p:nvSpPr>
        <p:spPr>
          <a:xfrm>
            <a:off x="3124200" y="1676400"/>
            <a:ext cx="2667000" cy="584200"/>
          </a:xfrm>
          <a:prstGeom prst="rect">
            <a:avLst/>
          </a:prstGeom>
          <a:noFill/>
        </p:spPr>
        <p:txBody>
          <a:bodyPr>
            <a:spAutoFit/>
          </a:bodyPr>
          <a:lstStyle/>
          <a:p>
            <a:pPr algn="ctr" eaLnBrk="0" hangingPunct="0">
              <a:defRPr/>
            </a:pPr>
            <a:r>
              <a:rPr lang="en-US" sz="3200" i="1" dirty="0">
                <a:solidFill>
                  <a:srgbClr val="666666"/>
                </a:solidFill>
                <a:latin typeface="+mn-lt"/>
                <a:ea typeface="+mn-ea"/>
                <a:cs typeface="+mn-cs"/>
              </a:rPr>
              <a:t>Thank You</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856521"/>
                                        </p:tgtEl>
                                        <p:attrNameLst>
                                          <p:attrName>style.visibility</p:attrName>
                                        </p:attrNameLst>
                                      </p:cBhvr>
                                      <p:to>
                                        <p:strVal val="visible"/>
                                      </p:to>
                                    </p:set>
                                    <p:animEffect transition="in" filter="dissolve">
                                      <p:cBhvr>
                                        <p:cTn id="7" dur="2000"/>
                                        <p:tgtEl>
                                          <p:spTgt spid="1856521"/>
                                        </p:tgtEl>
                                      </p:cBhvr>
                                    </p:animEffect>
                                  </p:childTnLst>
                                </p:cTn>
                              </p:par>
                            </p:childTnLst>
                          </p:cTn>
                        </p:par>
                        <p:par>
                          <p:cTn id="8" fill="hold">
                            <p:stCondLst>
                              <p:cond delay="2000"/>
                            </p:stCondLst>
                            <p:childTnLst>
                              <p:par>
                                <p:cTn id="9" presetID="9" presetClass="entr" presetSubtype="0" fill="hold" nodeType="afterEffect">
                                  <p:stCondLst>
                                    <p:cond delay="0"/>
                                  </p:stCondLst>
                                  <p:childTnLst>
                                    <p:set>
                                      <p:cBhvr>
                                        <p:cTn id="10" dur="1" fill="hold">
                                          <p:stCondLst>
                                            <p:cond delay="0"/>
                                          </p:stCondLst>
                                        </p:cTn>
                                        <p:tgtEl>
                                          <p:spTgt spid="1856522"/>
                                        </p:tgtEl>
                                        <p:attrNameLst>
                                          <p:attrName>style.visibility</p:attrName>
                                        </p:attrNameLst>
                                      </p:cBhvr>
                                      <p:to>
                                        <p:strVal val="visible"/>
                                      </p:to>
                                    </p:set>
                                    <p:animEffect transition="in" filter="dissolve">
                                      <p:cBhvr>
                                        <p:cTn id="11" dur="1000"/>
                                        <p:tgtEl>
                                          <p:spTgt spid="18565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2"/>
          <p:cNvSpPr txBox="1">
            <a:spLocks noChangeArrowheads="1"/>
          </p:cNvSpPr>
          <p:nvPr/>
        </p:nvSpPr>
        <p:spPr bwMode="auto">
          <a:xfrm>
            <a:off x="285720" y="2643183"/>
            <a:ext cx="4484108" cy="2339102"/>
          </a:xfrm>
          <a:prstGeom prst="rect">
            <a:avLst/>
          </a:prstGeom>
          <a:noFill/>
          <a:ln w="9525">
            <a:noFill/>
            <a:miter lim="800000"/>
            <a:headEnd/>
            <a:tailEnd/>
          </a:ln>
        </p:spPr>
        <p:txBody>
          <a:bodyPr wrap="square" lIns="0" tIns="0" rIns="0" bIns="0">
            <a:spAutoFit/>
          </a:bodyPr>
          <a:lstStyle/>
          <a:p>
            <a:pPr algn="ctr"/>
            <a:r>
              <a:rPr lang="en-US" altLang="zh-TW" sz="2800" dirty="0" smtClean="0">
                <a:solidFill>
                  <a:srgbClr val="FED09E"/>
                </a:solidFill>
                <a:latin typeface="Georgia" pitchFamily="18" charset="0"/>
              </a:rPr>
              <a:t>A Little about Noble +</a:t>
            </a:r>
          </a:p>
          <a:p>
            <a:pPr algn="ctr"/>
            <a:r>
              <a:rPr lang="en-US" altLang="zh-TW" sz="2800" dirty="0" smtClean="0">
                <a:solidFill>
                  <a:srgbClr val="FED09E"/>
                </a:solidFill>
                <a:latin typeface="Georgia" pitchFamily="18" charset="0"/>
              </a:rPr>
              <a:t>Global Corn Trade and its likely impact on India</a:t>
            </a:r>
          </a:p>
          <a:p>
            <a:pPr algn="ctr"/>
            <a:endParaRPr lang="en-US" altLang="zh-TW" sz="2800" dirty="0" smtClean="0">
              <a:solidFill>
                <a:srgbClr val="FED09E"/>
              </a:solidFill>
              <a:latin typeface="Georgia" pitchFamily="18" charset="0"/>
            </a:endParaRPr>
          </a:p>
          <a:p>
            <a:pPr algn="ctr"/>
            <a:r>
              <a:rPr lang="en-US" altLang="zh-TW" sz="1200" dirty="0" smtClean="0">
                <a:solidFill>
                  <a:srgbClr val="FED09E"/>
                </a:solidFill>
                <a:latin typeface="Georgia" pitchFamily="18" charset="0"/>
              </a:rPr>
              <a:t>By  Major Rajiv Yadav</a:t>
            </a:r>
            <a:endParaRPr lang="en-US" altLang="zh-TW" sz="1200" dirty="0">
              <a:solidFill>
                <a:srgbClr val="FED09E"/>
              </a:solidFill>
              <a:latin typeface="Georgia"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385" y="214290"/>
            <a:ext cx="8063483" cy="685800"/>
          </a:xfrm>
        </p:spPr>
        <p:txBody>
          <a:bodyPr/>
          <a:lstStyle/>
          <a:p>
            <a:r>
              <a:rPr lang="en-US" dirty="0" smtClean="0"/>
              <a:t>What do we do?</a:t>
            </a:r>
            <a:endParaRPr lang="en-US" dirty="0"/>
          </a:p>
        </p:txBody>
      </p:sp>
      <p:sp>
        <p:nvSpPr>
          <p:cNvPr id="3" name="Text Placeholder 2"/>
          <p:cNvSpPr>
            <a:spLocks noGrp="1"/>
          </p:cNvSpPr>
          <p:nvPr>
            <p:ph type="body" sz="quarter" idx="10"/>
          </p:nvPr>
        </p:nvSpPr>
        <p:spPr>
          <a:xfrm>
            <a:off x="703385" y="642919"/>
            <a:ext cx="8063483" cy="4289425"/>
          </a:xfrm>
        </p:spPr>
        <p:txBody>
          <a:bodyPr/>
          <a:lstStyle/>
          <a:p>
            <a:pPr>
              <a:lnSpc>
                <a:spcPct val="150000"/>
              </a:lnSpc>
            </a:pPr>
            <a:r>
              <a:rPr lang="en-US" sz="1800" dirty="0" smtClean="0"/>
              <a:t>Founded in 1987</a:t>
            </a:r>
          </a:p>
          <a:p>
            <a:pPr>
              <a:lnSpc>
                <a:spcPct val="150000"/>
              </a:lnSpc>
            </a:pPr>
            <a:r>
              <a:rPr lang="en-US" sz="1800" dirty="0" smtClean="0"/>
              <a:t>Operates from over 140 locations and 35 countries</a:t>
            </a:r>
          </a:p>
          <a:p>
            <a:pPr>
              <a:lnSpc>
                <a:spcPct val="150000"/>
              </a:lnSpc>
            </a:pPr>
            <a:r>
              <a:rPr lang="en-US" sz="1800" dirty="0" smtClean="0"/>
              <a:t>Three Business divisions (percentage of revenue)</a:t>
            </a:r>
          </a:p>
          <a:p>
            <a:pPr lvl="1">
              <a:lnSpc>
                <a:spcPct val="150000"/>
              </a:lnSpc>
            </a:pPr>
            <a:r>
              <a:rPr lang="en-US" sz="1800" dirty="0" smtClean="0"/>
              <a:t>Energy (68%)</a:t>
            </a:r>
          </a:p>
          <a:p>
            <a:pPr lvl="1">
              <a:lnSpc>
                <a:spcPct val="150000"/>
              </a:lnSpc>
            </a:pPr>
            <a:r>
              <a:rPr lang="en-US" sz="1800" dirty="0" smtClean="0"/>
              <a:t>Agriculture (16%)</a:t>
            </a:r>
          </a:p>
          <a:p>
            <a:pPr lvl="1">
              <a:lnSpc>
                <a:spcPct val="150000"/>
              </a:lnSpc>
            </a:pPr>
            <a:r>
              <a:rPr lang="en-US" sz="1800" dirty="0" smtClean="0"/>
              <a:t>Metals, Minerals and Ores (16%)</a:t>
            </a:r>
          </a:p>
          <a:p>
            <a:pPr>
              <a:lnSpc>
                <a:spcPct val="150000"/>
              </a:lnSpc>
            </a:pPr>
            <a:r>
              <a:rPr lang="en-US" sz="1800" dirty="0" smtClean="0"/>
              <a:t>Owns assets and participates along the supply chain</a:t>
            </a:r>
          </a:p>
          <a:p>
            <a:pPr>
              <a:lnSpc>
                <a:spcPct val="150000"/>
              </a:lnSpc>
            </a:pPr>
            <a:r>
              <a:rPr lang="en-US" sz="1800" dirty="0" smtClean="0"/>
              <a:t>Focuses on low cost sourcing to high growth markets</a:t>
            </a:r>
          </a:p>
          <a:p>
            <a:pPr>
              <a:lnSpc>
                <a:spcPct val="150000"/>
              </a:lnSpc>
            </a:pPr>
            <a:r>
              <a:rPr lang="en-IN" sz="1800" dirty="0" smtClean="0"/>
              <a:t>Noble is listed in Singapore , with headquarters in Hong Kong.</a:t>
            </a:r>
          </a:p>
          <a:p>
            <a:pPr>
              <a:lnSpc>
                <a:spcPct val="150000"/>
              </a:lnSpc>
            </a:pPr>
            <a:r>
              <a:rPr lang="en-IN" sz="1800" dirty="0" smtClean="0"/>
              <a:t> We are ranked number 76 in the 2013 Fortune 500</a:t>
            </a:r>
            <a:endParaRPr lang="en-US" sz="1800" dirty="0" smtClean="0"/>
          </a:p>
          <a:p>
            <a:pPr>
              <a:lnSpc>
                <a:spcPct val="150000"/>
              </a:lnSpc>
            </a:pPr>
            <a:endParaRPr lang="en-US" sz="1800" dirty="0" smtClean="0"/>
          </a:p>
          <a:p>
            <a:pPr>
              <a:lnSpc>
                <a:spcPct val="150000"/>
              </a:lnSpc>
            </a:pPr>
            <a:endParaRPr lang="en-US" sz="1800" dirty="0"/>
          </a:p>
          <a:p>
            <a:pPr lvl="1">
              <a:lnSpc>
                <a:spcPct val="150000"/>
              </a:lnSpc>
            </a:pPr>
            <a:endParaRPr lang="en-US"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385" y="381000"/>
            <a:ext cx="8063483" cy="685800"/>
          </a:xfrm>
        </p:spPr>
        <p:txBody>
          <a:bodyPr/>
          <a:lstStyle/>
          <a:p>
            <a:r>
              <a:rPr lang="en-US" dirty="0" smtClean="0"/>
              <a:t>Size &amp; Growth</a:t>
            </a:r>
            <a:endParaRPr lang="en-US" dirty="0"/>
          </a:p>
        </p:txBody>
      </p:sp>
      <p:sp>
        <p:nvSpPr>
          <p:cNvPr id="3" name="Text Placeholder 2"/>
          <p:cNvSpPr>
            <a:spLocks noGrp="1"/>
          </p:cNvSpPr>
          <p:nvPr>
            <p:ph type="body" sz="quarter" idx="10"/>
          </p:nvPr>
        </p:nvSpPr>
        <p:spPr>
          <a:xfrm>
            <a:off x="703385" y="1066800"/>
            <a:ext cx="8063483" cy="4289425"/>
          </a:xfrm>
        </p:spPr>
        <p:txBody>
          <a:bodyPr/>
          <a:lstStyle/>
          <a:p>
            <a:r>
              <a:rPr lang="en-US" sz="1800" dirty="0" smtClean="0"/>
              <a:t>Strong growth in all divisions</a:t>
            </a:r>
          </a:p>
          <a:p>
            <a:r>
              <a:rPr lang="en-US" sz="1800" dirty="0" smtClean="0"/>
              <a:t>Revenue was USD 94b in 2012</a:t>
            </a:r>
          </a:p>
          <a:p>
            <a:r>
              <a:rPr lang="en-US" sz="1800" dirty="0" smtClean="0"/>
              <a:t>Tonnage has increased nearly 60 per cent to 224 million </a:t>
            </a:r>
            <a:r>
              <a:rPr lang="en-US" sz="1800" dirty="0" err="1" smtClean="0"/>
              <a:t>tonnes</a:t>
            </a:r>
            <a:r>
              <a:rPr lang="en-US" sz="1800" dirty="0" smtClean="0"/>
              <a:t> per annum in the last five years </a:t>
            </a:r>
            <a:endParaRPr lang="en-US" sz="1800" dirty="0"/>
          </a:p>
        </p:txBody>
      </p:sp>
      <p:sp>
        <p:nvSpPr>
          <p:cNvPr id="8" name="TextBox 7"/>
          <p:cNvSpPr txBox="1"/>
          <p:nvPr/>
        </p:nvSpPr>
        <p:spPr>
          <a:xfrm>
            <a:off x="291932" y="2899259"/>
            <a:ext cx="1994068" cy="461665"/>
          </a:xfrm>
          <a:prstGeom prst="rect">
            <a:avLst/>
          </a:prstGeom>
          <a:noFill/>
        </p:spPr>
        <p:txBody>
          <a:bodyPr wrap="square" rtlCol="0">
            <a:spAutoFit/>
          </a:bodyPr>
          <a:lstStyle/>
          <a:p>
            <a:r>
              <a:rPr lang="en-US" sz="1400" dirty="0" smtClean="0">
                <a:latin typeface="Georgia" pitchFamily="18" charset="0"/>
              </a:rPr>
              <a:t>Total Revenue</a:t>
            </a:r>
          </a:p>
          <a:p>
            <a:r>
              <a:rPr lang="en-US" sz="1000" b="0" dirty="0" smtClean="0">
                <a:latin typeface="Georgia" pitchFamily="18" charset="0"/>
              </a:rPr>
              <a:t>(US$ billion)</a:t>
            </a:r>
            <a:endParaRPr lang="en-US" sz="1000" b="0" dirty="0">
              <a:latin typeface="Georgia" pitchFamily="18" charset="0"/>
            </a:endParaRPr>
          </a:p>
        </p:txBody>
      </p:sp>
      <p:sp>
        <p:nvSpPr>
          <p:cNvPr id="9" name="TextBox 8"/>
          <p:cNvSpPr txBox="1"/>
          <p:nvPr/>
        </p:nvSpPr>
        <p:spPr>
          <a:xfrm>
            <a:off x="1112005" y="5748577"/>
            <a:ext cx="7776864" cy="369332"/>
          </a:xfrm>
          <a:prstGeom prst="rect">
            <a:avLst/>
          </a:prstGeom>
          <a:noFill/>
        </p:spPr>
        <p:txBody>
          <a:bodyPr wrap="square" rtlCol="0">
            <a:spAutoFit/>
          </a:bodyPr>
          <a:lstStyle/>
          <a:p>
            <a:r>
              <a:rPr lang="en-US" sz="900" b="0" dirty="0" smtClean="0">
                <a:latin typeface="Georgia" pitchFamily="18" charset="0"/>
              </a:rPr>
              <a:t>* Our Former Logistics segment results are, from Q1 2011, consolidated into the Physical commodity divisions, reflecting the nature of our business we provide logistic/chartering services to support the underlying physical commodity segments.</a:t>
            </a:r>
            <a:endParaRPr lang="en-US" sz="900" b="0" dirty="0">
              <a:latin typeface="Georgia" pitchFamily="18" charset="0"/>
            </a:endParaRPr>
          </a:p>
        </p:txBody>
      </p:sp>
      <p:graphicFrame>
        <p:nvGraphicFramePr>
          <p:cNvPr id="10" name="Chart 9"/>
          <p:cNvGraphicFramePr/>
          <p:nvPr/>
        </p:nvGraphicFramePr>
        <p:xfrm>
          <a:off x="1846774" y="2819401"/>
          <a:ext cx="4858826" cy="28193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Agri</a:t>
            </a:r>
            <a:r>
              <a:rPr lang="en-US" dirty="0" smtClean="0"/>
              <a:t> business</a:t>
            </a:r>
            <a:endParaRPr lang="en-US" dirty="0"/>
          </a:p>
        </p:txBody>
      </p:sp>
      <p:sp>
        <p:nvSpPr>
          <p:cNvPr id="3" name="Text Placeholder 2"/>
          <p:cNvSpPr>
            <a:spLocks noGrp="1"/>
          </p:cNvSpPr>
          <p:nvPr>
            <p:ph type="body" sz="quarter" idx="10"/>
          </p:nvPr>
        </p:nvSpPr>
        <p:spPr>
          <a:xfrm>
            <a:off x="703384" y="1371601"/>
            <a:ext cx="7923220" cy="4289425"/>
          </a:xfrm>
        </p:spPr>
        <p:txBody>
          <a:bodyPr/>
          <a:lstStyle/>
          <a:p>
            <a:pPr>
              <a:lnSpc>
                <a:spcPct val="150000"/>
              </a:lnSpc>
            </a:pPr>
            <a:r>
              <a:rPr lang="en-US" sz="1800" dirty="0" smtClean="0"/>
              <a:t>Focus on Grains, Oilseeds, Sugar, Cotton, Coffee and Cocoa</a:t>
            </a:r>
          </a:p>
          <a:p>
            <a:r>
              <a:rPr lang="en-US" sz="1800" dirty="0" smtClean="0"/>
              <a:t>The </a:t>
            </a:r>
            <a:r>
              <a:rPr lang="en-US" sz="1800" dirty="0" err="1" smtClean="0"/>
              <a:t>Agri</a:t>
            </a:r>
            <a:r>
              <a:rPr lang="en-US" sz="1800" dirty="0" smtClean="0"/>
              <a:t> business unit traded over 44 metric </a:t>
            </a:r>
            <a:r>
              <a:rPr lang="en-US" sz="1800" dirty="0" err="1" smtClean="0"/>
              <a:t>tonnes</a:t>
            </a:r>
            <a:r>
              <a:rPr lang="en-US" sz="1800" dirty="0" smtClean="0"/>
              <a:t> in 2012 – almost triple the flow in 2006</a:t>
            </a:r>
          </a:p>
          <a:p>
            <a:pPr>
              <a:lnSpc>
                <a:spcPct val="150000"/>
              </a:lnSpc>
              <a:buNone/>
            </a:pPr>
            <a:endParaRPr lang="en-US" sz="1800" b="1" dirty="0" smtClean="0"/>
          </a:p>
          <a:p>
            <a:pPr>
              <a:lnSpc>
                <a:spcPct val="150000"/>
              </a:lnSpc>
              <a:buNone/>
            </a:pPr>
            <a:r>
              <a:rPr lang="en-US" sz="1800" b="1" dirty="0" smtClean="0"/>
              <a:t>Assets</a:t>
            </a:r>
          </a:p>
          <a:p>
            <a:pPr>
              <a:spcAft>
                <a:spcPts val="24"/>
              </a:spcAft>
            </a:pPr>
            <a:r>
              <a:rPr lang="en-US" sz="1800" dirty="0" smtClean="0"/>
              <a:t>New oilseed crushing facilities in Brazil, Argentina, Ukraine and South Africa, together with the existing four plants in China, produce a global throughput of 10 million </a:t>
            </a:r>
            <a:r>
              <a:rPr lang="en-US" sz="1800" dirty="0" err="1" smtClean="0"/>
              <a:t>tonnes</a:t>
            </a:r>
            <a:r>
              <a:rPr lang="en-US" sz="1800" dirty="0" smtClean="0"/>
              <a:t> per year</a:t>
            </a:r>
          </a:p>
          <a:p>
            <a:pPr>
              <a:lnSpc>
                <a:spcPts val="2160"/>
              </a:lnSpc>
              <a:spcBef>
                <a:spcPts val="1000"/>
              </a:spcBef>
            </a:pPr>
            <a:r>
              <a:rPr lang="en-US" sz="1800" dirty="0" smtClean="0"/>
              <a:t>Cluster of strategically located port facilities in Argentina and Brazil</a:t>
            </a:r>
          </a:p>
          <a:p>
            <a:pPr>
              <a:lnSpc>
                <a:spcPct val="150000"/>
              </a:lnSpc>
            </a:pPr>
            <a:r>
              <a:rPr lang="en-US" sz="1800" dirty="0" smtClean="0"/>
              <a:t>A complex of four state-of-the-art sugar and ethanol mills in Brazil</a:t>
            </a:r>
          </a:p>
          <a:p>
            <a:pPr>
              <a:lnSpc>
                <a:spcPct val="150000"/>
              </a:lnSpc>
            </a:pPr>
            <a:r>
              <a:rPr lang="en-US" sz="1800" dirty="0" smtClean="0"/>
              <a:t>A 1400 </a:t>
            </a:r>
            <a:r>
              <a:rPr lang="en-US" sz="1800" dirty="0" err="1" smtClean="0"/>
              <a:t>tns</a:t>
            </a:r>
            <a:r>
              <a:rPr lang="en-US" sz="1800" dirty="0" smtClean="0"/>
              <a:t> per day edible oil refinery at </a:t>
            </a:r>
            <a:r>
              <a:rPr lang="en-US" sz="1800" dirty="0" err="1" smtClean="0"/>
              <a:t>Kandla</a:t>
            </a:r>
            <a:r>
              <a:rPr lang="en-US" sz="1800" dirty="0" smtClean="0"/>
              <a:t>(India)</a:t>
            </a:r>
          </a:p>
          <a:p>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INDEX</a:t>
            </a:r>
            <a:endParaRPr lang="en-US" dirty="0"/>
          </a:p>
        </p:txBody>
      </p:sp>
      <p:sp>
        <p:nvSpPr>
          <p:cNvPr id="5" name="TextBox 4"/>
          <p:cNvSpPr txBox="1"/>
          <p:nvPr/>
        </p:nvSpPr>
        <p:spPr>
          <a:xfrm>
            <a:off x="381000" y="1371600"/>
            <a:ext cx="8153400" cy="4893647"/>
          </a:xfrm>
          <a:prstGeom prst="rect">
            <a:avLst/>
          </a:prstGeom>
          <a:noFill/>
        </p:spPr>
        <p:txBody>
          <a:bodyPr wrap="square" rtlCol="0">
            <a:spAutoFit/>
          </a:bodyPr>
          <a:lstStyle/>
          <a:p>
            <a:pPr>
              <a:buFont typeface="Wingdings" pitchFamily="2" charset="2"/>
              <a:buChar char="Ø"/>
            </a:pPr>
            <a:r>
              <a:rPr lang="en-US" b="0" dirty="0" smtClean="0">
                <a:latin typeface="+mj-lt"/>
              </a:rPr>
              <a:t>Production estimates – 2013/14</a:t>
            </a:r>
          </a:p>
          <a:p>
            <a:pPr>
              <a:buFont typeface="Wingdings" pitchFamily="2" charset="2"/>
              <a:buChar char="Ø"/>
            </a:pPr>
            <a:r>
              <a:rPr lang="en-US" b="0" dirty="0" smtClean="0">
                <a:latin typeface="+mj-lt"/>
              </a:rPr>
              <a:t>SND Snapshot</a:t>
            </a:r>
          </a:p>
          <a:p>
            <a:pPr lvl="1">
              <a:buFont typeface="Wingdings" pitchFamily="2" charset="2"/>
              <a:buChar char="Ø"/>
            </a:pPr>
            <a:r>
              <a:rPr lang="en-US" b="0" dirty="0" smtClean="0">
                <a:latin typeface="+mj-lt"/>
              </a:rPr>
              <a:t>India</a:t>
            </a:r>
          </a:p>
          <a:p>
            <a:pPr lvl="1">
              <a:buFont typeface="Wingdings" pitchFamily="2" charset="2"/>
              <a:buChar char="Ø"/>
            </a:pPr>
            <a:endParaRPr lang="en-US" b="0" dirty="0" smtClean="0">
              <a:latin typeface="+mj-lt"/>
            </a:endParaRPr>
          </a:p>
          <a:p>
            <a:pPr lvl="1"/>
            <a:endParaRPr lang="en-US" b="0" dirty="0" smtClean="0">
              <a:latin typeface="+mj-lt"/>
            </a:endParaRPr>
          </a:p>
          <a:p>
            <a:pPr>
              <a:buFont typeface="Wingdings" pitchFamily="2" charset="2"/>
              <a:buChar char="Ø"/>
            </a:pPr>
            <a:r>
              <a:rPr lang="en-US" b="0" dirty="0" smtClean="0">
                <a:latin typeface="+mj-lt"/>
              </a:rPr>
              <a:t>Exports</a:t>
            </a:r>
          </a:p>
          <a:p>
            <a:pPr lvl="1">
              <a:buFont typeface="Wingdings" pitchFamily="2" charset="2"/>
              <a:buChar char="Ø"/>
            </a:pPr>
            <a:r>
              <a:rPr lang="en-US" b="0" dirty="0" smtClean="0">
                <a:latin typeface="+mj-lt"/>
              </a:rPr>
              <a:t>Growth	</a:t>
            </a:r>
          </a:p>
          <a:p>
            <a:pPr lvl="1">
              <a:buFont typeface="Wingdings" pitchFamily="2" charset="2"/>
              <a:buChar char="Ø"/>
            </a:pPr>
            <a:r>
              <a:rPr lang="en-US" b="0" dirty="0" smtClean="0">
                <a:latin typeface="+mj-lt"/>
              </a:rPr>
              <a:t>Destination markets</a:t>
            </a:r>
          </a:p>
          <a:p>
            <a:pPr lvl="1"/>
            <a:endParaRPr lang="en-US" b="0" dirty="0" smtClean="0">
              <a:latin typeface="+mj-lt"/>
            </a:endParaRPr>
          </a:p>
          <a:p>
            <a:pPr>
              <a:buFont typeface="Wingdings" pitchFamily="2" charset="2"/>
              <a:buChar char="Ø"/>
            </a:pPr>
            <a:r>
              <a:rPr lang="en-US" b="0" dirty="0" smtClean="0">
                <a:latin typeface="+mj-lt"/>
              </a:rPr>
              <a:t>Price behavior</a:t>
            </a:r>
          </a:p>
          <a:p>
            <a:pPr>
              <a:buFont typeface="Wingdings" pitchFamily="2" charset="2"/>
              <a:buChar char="Ø"/>
            </a:pPr>
            <a:r>
              <a:rPr lang="en-US" b="0" dirty="0" smtClean="0">
                <a:latin typeface="+mj-lt"/>
              </a:rPr>
              <a:t>World Corn Yields Vs Indian Corn Yields</a:t>
            </a:r>
          </a:p>
          <a:p>
            <a:pPr>
              <a:buFont typeface="Wingdings" pitchFamily="2" charset="2"/>
              <a:buChar char="Ø"/>
            </a:pPr>
            <a:r>
              <a:rPr lang="en-US" b="0" dirty="0" smtClean="0">
                <a:latin typeface="+mj-lt"/>
              </a:rPr>
              <a:t>Future challenges</a:t>
            </a:r>
          </a:p>
          <a:p>
            <a:endParaRPr lang="en-IN" b="0"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5"/>
          <p:cNvSpPr txBox="1">
            <a:spLocks noChangeArrowheads="1"/>
          </p:cNvSpPr>
          <p:nvPr/>
        </p:nvSpPr>
        <p:spPr bwMode="auto">
          <a:xfrm>
            <a:off x="228600" y="76200"/>
            <a:ext cx="8610600" cy="522288"/>
          </a:xfrm>
          <a:prstGeom prst="rect">
            <a:avLst/>
          </a:prstGeom>
          <a:noFill/>
          <a:ln w="9525">
            <a:noFill/>
            <a:miter lim="800000"/>
            <a:headEnd/>
            <a:tailEnd/>
          </a:ln>
        </p:spPr>
        <p:txBody>
          <a:bodyPr>
            <a:spAutoFit/>
          </a:bodyPr>
          <a:lstStyle/>
          <a:p>
            <a:pPr algn="ctr" eaLnBrk="0" hangingPunct="0"/>
            <a:r>
              <a:rPr lang="en-US" sz="2800" dirty="0" smtClean="0">
                <a:solidFill>
                  <a:srgbClr val="990033"/>
                </a:solidFill>
                <a:cs typeface="Times" pitchFamily="18" charset="0"/>
              </a:rPr>
              <a:t>India Maize Production</a:t>
            </a:r>
            <a:endParaRPr lang="en-US" sz="2800" dirty="0">
              <a:solidFill>
                <a:srgbClr val="990033"/>
              </a:solidFill>
              <a:cs typeface="Times" pitchFamily="18" charset="0"/>
            </a:endParaRPr>
          </a:p>
        </p:txBody>
      </p:sp>
      <p:graphicFrame>
        <p:nvGraphicFramePr>
          <p:cNvPr id="7" name="Table 6"/>
          <p:cNvGraphicFramePr>
            <a:graphicFrameLocks noGrp="1"/>
          </p:cNvGraphicFramePr>
          <p:nvPr/>
        </p:nvGraphicFramePr>
        <p:xfrm>
          <a:off x="304800" y="609600"/>
          <a:ext cx="7696200" cy="2666997"/>
        </p:xfrm>
        <a:graphic>
          <a:graphicData uri="http://schemas.openxmlformats.org/drawingml/2006/table">
            <a:tbl>
              <a:tblPr>
                <a:tableStyleId>{2A488322-F2BA-4B5B-9748-0D474271808F}</a:tableStyleId>
              </a:tblPr>
              <a:tblGrid>
                <a:gridCol w="1539240"/>
                <a:gridCol w="1539240"/>
                <a:gridCol w="1539240"/>
                <a:gridCol w="1539240"/>
                <a:gridCol w="1539240"/>
              </a:tblGrid>
              <a:tr h="296333">
                <a:tc gridSpan="5">
                  <a:txBody>
                    <a:bodyPr/>
                    <a:lstStyle/>
                    <a:p>
                      <a:pPr algn="ctr" fontAlgn="b"/>
                      <a:r>
                        <a:rPr lang="en-IN" sz="1500" b="1" u="none" strike="noStrike" dirty="0">
                          <a:latin typeface="+mj-lt"/>
                        </a:rPr>
                        <a:t>India </a:t>
                      </a:r>
                      <a:r>
                        <a:rPr lang="en-IN" sz="1500" b="1" u="none" strike="noStrike" dirty="0" err="1">
                          <a:latin typeface="+mj-lt"/>
                        </a:rPr>
                        <a:t>Kharif</a:t>
                      </a:r>
                      <a:r>
                        <a:rPr lang="en-IN" sz="1500" b="1" u="none" strike="noStrike" dirty="0">
                          <a:latin typeface="+mj-lt"/>
                        </a:rPr>
                        <a:t> Maize production</a:t>
                      </a:r>
                      <a:endParaRPr lang="en-IN" sz="1500" b="1" i="0" u="none" strike="noStrike" dirty="0">
                        <a:solidFill>
                          <a:srgbClr val="000000"/>
                        </a:solidFill>
                        <a:latin typeface="+mj-lt"/>
                      </a:endParaRPr>
                    </a:p>
                  </a:txBody>
                  <a:tcPr marL="9525" marR="9525" marT="9525" marB="0" anchor="b"/>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296333">
                <a:tc>
                  <a:txBody>
                    <a:bodyPr/>
                    <a:lstStyle/>
                    <a:p>
                      <a:pPr algn="l" fontAlgn="b"/>
                      <a:endParaRPr lang="en-IN" sz="1300" b="1" i="0" u="none" strike="noStrike">
                        <a:solidFill>
                          <a:srgbClr val="000000"/>
                        </a:solidFill>
                        <a:latin typeface="+mj-lt"/>
                      </a:endParaRPr>
                    </a:p>
                  </a:txBody>
                  <a:tcPr marL="9525" marR="9525" marT="9525" marB="0" anchor="b"/>
                </a:tc>
                <a:tc>
                  <a:txBody>
                    <a:bodyPr/>
                    <a:lstStyle/>
                    <a:p>
                      <a:pPr algn="ctr" fontAlgn="b"/>
                      <a:r>
                        <a:rPr lang="en-IN" sz="1300" b="1" u="none" strike="noStrike" dirty="0">
                          <a:latin typeface="+mj-lt"/>
                        </a:rPr>
                        <a:t>2010/11</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2011/12</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2012/13</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2013/14 e</a:t>
                      </a:r>
                      <a:endParaRPr lang="en-IN" sz="1300" b="1" i="0" u="none" strike="noStrike" dirty="0">
                        <a:solidFill>
                          <a:srgbClr val="000000"/>
                        </a:solidFill>
                        <a:latin typeface="+mj-lt"/>
                      </a:endParaRPr>
                    </a:p>
                  </a:txBody>
                  <a:tcPr marL="9525" marR="9525" marT="9525" marB="0" anchor="b"/>
                </a:tc>
              </a:tr>
              <a:tr h="296333">
                <a:tc>
                  <a:txBody>
                    <a:bodyPr/>
                    <a:lstStyle/>
                    <a:p>
                      <a:pPr algn="l" fontAlgn="b"/>
                      <a:r>
                        <a:rPr lang="en-IN" sz="1300" u="none" strike="noStrike">
                          <a:latin typeface="+mj-lt"/>
                        </a:rPr>
                        <a:t>Uttar Pradesh </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dirty="0">
                          <a:latin typeface="+mj-lt"/>
                        </a:rPr>
                        <a:t>1336</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u="none" strike="noStrike">
                          <a:latin typeface="+mj-lt"/>
                        </a:rPr>
                        <a:t>1226</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dirty="0">
                          <a:latin typeface="+mj-lt"/>
                        </a:rPr>
                        <a:t>1030</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u="none" strike="noStrike" dirty="0">
                          <a:latin typeface="+mj-lt"/>
                        </a:rPr>
                        <a:t>1149</a:t>
                      </a:r>
                      <a:endParaRPr lang="en-IN" sz="1300" b="0" i="0" u="none" strike="noStrike" dirty="0">
                        <a:solidFill>
                          <a:srgbClr val="000000"/>
                        </a:solidFill>
                        <a:latin typeface="+mj-lt"/>
                      </a:endParaRPr>
                    </a:p>
                  </a:txBody>
                  <a:tcPr marL="9525" marR="9525" marT="9525" marB="0" anchor="b"/>
                </a:tc>
              </a:tr>
              <a:tr h="296333">
                <a:tc>
                  <a:txBody>
                    <a:bodyPr/>
                    <a:lstStyle/>
                    <a:p>
                      <a:pPr algn="l" fontAlgn="b"/>
                      <a:r>
                        <a:rPr lang="en-IN" sz="1300" u="none" strike="noStrike">
                          <a:latin typeface="+mj-lt"/>
                        </a:rPr>
                        <a:t>Rajasthan</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dirty="0">
                          <a:latin typeface="+mj-lt"/>
                        </a:rPr>
                        <a:t>1683</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u="none" strike="noStrike" dirty="0">
                          <a:latin typeface="+mj-lt"/>
                        </a:rPr>
                        <a:t>1697</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u="none" strike="noStrike">
                          <a:latin typeface="+mj-lt"/>
                        </a:rPr>
                        <a:t>1575</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a:latin typeface="+mj-lt"/>
                        </a:rPr>
                        <a:t>1494</a:t>
                      </a:r>
                      <a:endParaRPr lang="en-IN" sz="1300" b="0" i="0" u="none" strike="noStrike">
                        <a:solidFill>
                          <a:srgbClr val="000000"/>
                        </a:solidFill>
                        <a:latin typeface="+mj-lt"/>
                      </a:endParaRPr>
                    </a:p>
                  </a:txBody>
                  <a:tcPr marL="9525" marR="9525" marT="9525" marB="0" anchor="b"/>
                </a:tc>
              </a:tr>
              <a:tr h="296333">
                <a:tc>
                  <a:txBody>
                    <a:bodyPr/>
                    <a:lstStyle/>
                    <a:p>
                      <a:pPr algn="l" fontAlgn="b"/>
                      <a:r>
                        <a:rPr lang="en-IN" sz="1300" u="none" strike="noStrike">
                          <a:latin typeface="+mj-lt"/>
                        </a:rPr>
                        <a:t>Madhya Pradesh</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a:latin typeface="+mj-lt"/>
                        </a:rPr>
                        <a:t>1107</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dirty="0">
                          <a:latin typeface="+mj-lt"/>
                        </a:rPr>
                        <a:t>1222</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u="none" strike="noStrike">
                          <a:latin typeface="+mj-lt"/>
                        </a:rPr>
                        <a:t>1264</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a:latin typeface="+mj-lt"/>
                        </a:rPr>
                        <a:t>1311</a:t>
                      </a:r>
                      <a:endParaRPr lang="en-IN" sz="1300" b="0" i="0" u="none" strike="noStrike">
                        <a:solidFill>
                          <a:srgbClr val="000000"/>
                        </a:solidFill>
                        <a:latin typeface="+mj-lt"/>
                      </a:endParaRPr>
                    </a:p>
                  </a:txBody>
                  <a:tcPr marL="9525" marR="9525" marT="9525" marB="0" anchor="b"/>
                </a:tc>
              </a:tr>
              <a:tr h="296333">
                <a:tc>
                  <a:txBody>
                    <a:bodyPr/>
                    <a:lstStyle/>
                    <a:p>
                      <a:pPr algn="l" fontAlgn="b"/>
                      <a:r>
                        <a:rPr lang="en-IN" sz="1300" u="none" strike="noStrike">
                          <a:latin typeface="+mj-lt"/>
                        </a:rPr>
                        <a:t>Maharashtra</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dirty="0">
                          <a:latin typeface="+mj-lt"/>
                        </a:rPr>
                        <a:t>1650</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u="none" strike="noStrike" dirty="0">
                          <a:latin typeface="+mj-lt"/>
                        </a:rPr>
                        <a:t>1633</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u="none" strike="noStrike">
                          <a:latin typeface="+mj-lt"/>
                        </a:rPr>
                        <a:t>1663</a:t>
                      </a:r>
                      <a:endParaRPr lang="en-IN" sz="1300" b="0" i="0" u="none" strike="noStrike">
                        <a:solidFill>
                          <a:srgbClr val="000000"/>
                        </a:solidFill>
                        <a:latin typeface="+mj-lt"/>
                      </a:endParaRPr>
                    </a:p>
                  </a:txBody>
                  <a:tcPr marL="9525" marR="9525" marT="9525" marB="0" anchor="b"/>
                </a:tc>
                <a:tc>
                  <a:txBody>
                    <a:bodyPr/>
                    <a:lstStyle/>
                    <a:p>
                      <a:pPr algn="ctr" fontAlgn="b"/>
                      <a:r>
                        <a:rPr lang="en-IN" sz="1300" b="1" u="none" strike="noStrike" dirty="0">
                          <a:latin typeface="+mj-lt"/>
                        </a:rPr>
                        <a:t>2049</a:t>
                      </a:r>
                      <a:endParaRPr lang="en-IN" sz="1300" b="1" i="0" u="none" strike="noStrike" dirty="0">
                        <a:solidFill>
                          <a:srgbClr val="000000"/>
                        </a:solidFill>
                        <a:latin typeface="+mj-lt"/>
                      </a:endParaRPr>
                    </a:p>
                  </a:txBody>
                  <a:tcPr marL="9525" marR="9525" marT="9525" marB="0" anchor="b"/>
                </a:tc>
              </a:tr>
              <a:tr h="296333">
                <a:tc>
                  <a:txBody>
                    <a:bodyPr/>
                    <a:lstStyle/>
                    <a:p>
                      <a:pPr algn="l" fontAlgn="b"/>
                      <a:r>
                        <a:rPr lang="en-IN" sz="1300" u="none" strike="noStrike">
                          <a:latin typeface="+mj-lt"/>
                        </a:rPr>
                        <a:t>Karnataka</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a:latin typeface="+mj-lt"/>
                        </a:rPr>
                        <a:t>3680</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a:latin typeface="+mj-lt"/>
                        </a:rPr>
                        <a:t>4085</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dirty="0">
                          <a:latin typeface="+mj-lt"/>
                        </a:rPr>
                        <a:t>2996</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3490</a:t>
                      </a:r>
                      <a:endParaRPr lang="en-IN" sz="1300" b="1" i="0" u="none" strike="noStrike" dirty="0">
                        <a:solidFill>
                          <a:srgbClr val="000000"/>
                        </a:solidFill>
                        <a:latin typeface="+mj-lt"/>
                      </a:endParaRPr>
                    </a:p>
                  </a:txBody>
                  <a:tcPr marL="9525" marR="9525" marT="9525" marB="0" anchor="b"/>
                </a:tc>
              </a:tr>
              <a:tr h="296333">
                <a:tc>
                  <a:txBody>
                    <a:bodyPr/>
                    <a:lstStyle/>
                    <a:p>
                      <a:pPr algn="l" fontAlgn="b"/>
                      <a:r>
                        <a:rPr lang="en-IN" sz="1300" u="none" strike="noStrike">
                          <a:latin typeface="+mj-lt"/>
                        </a:rPr>
                        <a:t>Andhra Pradesh</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a:latin typeface="+mj-lt"/>
                        </a:rPr>
                        <a:t>1634</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a:latin typeface="+mj-lt"/>
                        </a:rPr>
                        <a:t>1956</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dirty="0">
                          <a:latin typeface="+mj-lt"/>
                        </a:rPr>
                        <a:t>2219</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u="none" strike="noStrike">
                          <a:latin typeface="+mj-lt"/>
                        </a:rPr>
                        <a:t>2257</a:t>
                      </a:r>
                      <a:endParaRPr lang="en-IN" sz="1300" b="0" i="0" u="none" strike="noStrike">
                        <a:solidFill>
                          <a:srgbClr val="000000"/>
                        </a:solidFill>
                        <a:latin typeface="+mj-lt"/>
                      </a:endParaRPr>
                    </a:p>
                  </a:txBody>
                  <a:tcPr marL="9525" marR="9525" marT="9525" marB="0" anchor="b"/>
                </a:tc>
              </a:tr>
              <a:tr h="296333">
                <a:tc>
                  <a:txBody>
                    <a:bodyPr/>
                    <a:lstStyle/>
                    <a:p>
                      <a:pPr algn="l" fontAlgn="b"/>
                      <a:r>
                        <a:rPr lang="en-IN" sz="1300" b="1" u="none" strike="noStrike" dirty="0">
                          <a:latin typeface="+mj-lt"/>
                        </a:rPr>
                        <a:t>India</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15777</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16490</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15264</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16390</a:t>
                      </a:r>
                      <a:endParaRPr lang="en-IN" sz="1300" b="1" i="0" u="none" strike="noStrike" dirty="0">
                        <a:solidFill>
                          <a:srgbClr val="000000"/>
                        </a:solidFill>
                        <a:latin typeface="+mj-lt"/>
                      </a:endParaRPr>
                    </a:p>
                  </a:txBody>
                  <a:tcPr marL="9525" marR="9525" marT="9525" marB="0" anchor="b"/>
                </a:tc>
              </a:tr>
            </a:tbl>
          </a:graphicData>
        </a:graphic>
      </p:graphicFrame>
      <p:graphicFrame>
        <p:nvGraphicFramePr>
          <p:cNvPr id="9" name="Table 8"/>
          <p:cNvGraphicFramePr>
            <a:graphicFrameLocks noGrp="1"/>
          </p:cNvGraphicFramePr>
          <p:nvPr/>
        </p:nvGraphicFramePr>
        <p:xfrm>
          <a:off x="533400" y="3581400"/>
          <a:ext cx="7543800" cy="1905000"/>
        </p:xfrm>
        <a:graphic>
          <a:graphicData uri="http://schemas.openxmlformats.org/drawingml/2006/table">
            <a:tbl>
              <a:tblPr>
                <a:tableStyleId>{2A488322-F2BA-4B5B-9748-0D474271808F}</a:tableStyleId>
              </a:tblPr>
              <a:tblGrid>
                <a:gridCol w="1508760"/>
                <a:gridCol w="1508760"/>
                <a:gridCol w="1508760"/>
                <a:gridCol w="1508760"/>
                <a:gridCol w="1508760"/>
              </a:tblGrid>
              <a:tr h="317500">
                <a:tc gridSpan="5">
                  <a:txBody>
                    <a:bodyPr/>
                    <a:lstStyle/>
                    <a:p>
                      <a:pPr algn="ctr" fontAlgn="b"/>
                      <a:r>
                        <a:rPr lang="en-IN" sz="1500" b="1" u="none" strike="noStrike" dirty="0">
                          <a:latin typeface="+mj-lt"/>
                        </a:rPr>
                        <a:t>India Rabi Maize production</a:t>
                      </a:r>
                      <a:endParaRPr lang="en-IN" sz="1500" b="1" i="0" u="none" strike="noStrike" dirty="0">
                        <a:solidFill>
                          <a:srgbClr val="000000"/>
                        </a:solidFill>
                        <a:latin typeface="+mj-lt"/>
                      </a:endParaRPr>
                    </a:p>
                  </a:txBody>
                  <a:tcPr marL="9525" marR="9525" marT="9525" marB="0" anchor="b"/>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317500">
                <a:tc>
                  <a:txBody>
                    <a:bodyPr/>
                    <a:lstStyle/>
                    <a:p>
                      <a:pPr algn="l" fontAlgn="b"/>
                      <a:endParaRPr lang="en-IN" sz="1300" b="1" i="0" u="none" strike="noStrike">
                        <a:solidFill>
                          <a:srgbClr val="000000"/>
                        </a:solidFill>
                        <a:latin typeface="+mj-lt"/>
                      </a:endParaRPr>
                    </a:p>
                  </a:txBody>
                  <a:tcPr marL="9525" marR="9525" marT="9525" marB="0" anchor="b"/>
                </a:tc>
                <a:tc>
                  <a:txBody>
                    <a:bodyPr/>
                    <a:lstStyle/>
                    <a:p>
                      <a:pPr algn="ctr" fontAlgn="b"/>
                      <a:r>
                        <a:rPr lang="en-IN" sz="1300" b="1" u="none" strike="noStrike" dirty="0">
                          <a:latin typeface="+mj-lt"/>
                        </a:rPr>
                        <a:t>2010/11</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2011/12</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2012/13</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2013/14 e</a:t>
                      </a:r>
                      <a:endParaRPr lang="en-IN" sz="1300" b="1" i="0" u="none" strike="noStrike" dirty="0">
                        <a:solidFill>
                          <a:srgbClr val="000000"/>
                        </a:solidFill>
                        <a:latin typeface="+mj-lt"/>
                      </a:endParaRPr>
                    </a:p>
                  </a:txBody>
                  <a:tcPr marL="9525" marR="9525" marT="9525" marB="0" anchor="b"/>
                </a:tc>
              </a:tr>
              <a:tr h="317500">
                <a:tc>
                  <a:txBody>
                    <a:bodyPr/>
                    <a:lstStyle/>
                    <a:p>
                      <a:pPr algn="l" fontAlgn="b"/>
                      <a:r>
                        <a:rPr lang="en-IN" sz="1300" u="none" strike="noStrike">
                          <a:latin typeface="+mj-lt"/>
                        </a:rPr>
                        <a:t>Bihar</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dirty="0">
                          <a:latin typeface="+mj-lt"/>
                        </a:rPr>
                        <a:t>836</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u="none" strike="noStrike" dirty="0">
                          <a:latin typeface="+mj-lt"/>
                        </a:rPr>
                        <a:t>903</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u="none" strike="noStrike">
                          <a:latin typeface="+mj-lt"/>
                        </a:rPr>
                        <a:t>953</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a:latin typeface="+mj-lt"/>
                        </a:rPr>
                        <a:t>1110</a:t>
                      </a:r>
                      <a:endParaRPr lang="en-IN" sz="1300" b="0" i="0" u="none" strike="noStrike">
                        <a:solidFill>
                          <a:srgbClr val="000000"/>
                        </a:solidFill>
                        <a:latin typeface="+mj-lt"/>
                      </a:endParaRPr>
                    </a:p>
                  </a:txBody>
                  <a:tcPr marL="9525" marR="9525" marT="9525" marB="0" anchor="b"/>
                </a:tc>
              </a:tr>
              <a:tr h="317500">
                <a:tc>
                  <a:txBody>
                    <a:bodyPr/>
                    <a:lstStyle/>
                    <a:p>
                      <a:pPr algn="l" fontAlgn="b"/>
                      <a:r>
                        <a:rPr lang="en-IN" sz="1300" u="none" strike="noStrike">
                          <a:latin typeface="+mj-lt"/>
                        </a:rPr>
                        <a:t>Andhra Pradesh</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a:latin typeface="+mj-lt"/>
                        </a:rPr>
                        <a:t>2220</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dirty="0">
                          <a:latin typeface="+mj-lt"/>
                        </a:rPr>
                        <a:t>2191</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u="none" strike="noStrike" dirty="0">
                          <a:latin typeface="+mj-lt"/>
                        </a:rPr>
                        <a:t>2671</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u="none" strike="noStrike">
                          <a:latin typeface="+mj-lt"/>
                        </a:rPr>
                        <a:t>2412</a:t>
                      </a:r>
                      <a:endParaRPr lang="en-IN" sz="1300" b="0" i="0" u="none" strike="noStrike">
                        <a:solidFill>
                          <a:srgbClr val="000000"/>
                        </a:solidFill>
                        <a:latin typeface="+mj-lt"/>
                      </a:endParaRPr>
                    </a:p>
                  </a:txBody>
                  <a:tcPr marL="9525" marR="9525" marT="9525" marB="0" anchor="b"/>
                </a:tc>
              </a:tr>
              <a:tr h="317500">
                <a:tc>
                  <a:txBody>
                    <a:bodyPr/>
                    <a:lstStyle/>
                    <a:p>
                      <a:pPr algn="l" fontAlgn="b"/>
                      <a:r>
                        <a:rPr lang="en-IN" sz="1300" u="none" strike="noStrike">
                          <a:latin typeface="+mj-lt"/>
                        </a:rPr>
                        <a:t>Tamil Nadu</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a:latin typeface="+mj-lt"/>
                        </a:rPr>
                        <a:t>879</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a:latin typeface="+mj-lt"/>
                        </a:rPr>
                        <a:t>1012</a:t>
                      </a:r>
                      <a:endParaRPr lang="en-IN" sz="1300" b="0" i="0" u="none" strike="noStrike">
                        <a:solidFill>
                          <a:srgbClr val="000000"/>
                        </a:solidFill>
                        <a:latin typeface="+mj-lt"/>
                      </a:endParaRPr>
                    </a:p>
                  </a:txBody>
                  <a:tcPr marL="9525" marR="9525" marT="9525" marB="0" anchor="b"/>
                </a:tc>
                <a:tc>
                  <a:txBody>
                    <a:bodyPr/>
                    <a:lstStyle/>
                    <a:p>
                      <a:pPr algn="ctr" fontAlgn="b"/>
                      <a:r>
                        <a:rPr lang="en-IN" sz="1300" u="none" strike="noStrike" dirty="0">
                          <a:latin typeface="+mj-lt"/>
                        </a:rPr>
                        <a:t>960</a:t>
                      </a:r>
                      <a:endParaRPr lang="en-IN" sz="1300" b="0" i="0" u="none" strike="noStrike" dirty="0">
                        <a:solidFill>
                          <a:srgbClr val="000000"/>
                        </a:solidFill>
                        <a:latin typeface="+mj-lt"/>
                      </a:endParaRPr>
                    </a:p>
                  </a:txBody>
                  <a:tcPr marL="9525" marR="9525" marT="9525" marB="0" anchor="b"/>
                </a:tc>
                <a:tc>
                  <a:txBody>
                    <a:bodyPr/>
                    <a:lstStyle/>
                    <a:p>
                      <a:pPr algn="ctr" fontAlgn="b"/>
                      <a:r>
                        <a:rPr lang="en-IN" sz="1300" u="none" strike="noStrike">
                          <a:latin typeface="+mj-lt"/>
                        </a:rPr>
                        <a:t>946</a:t>
                      </a:r>
                      <a:endParaRPr lang="en-IN" sz="1300" b="0" i="0" u="none" strike="noStrike">
                        <a:solidFill>
                          <a:srgbClr val="000000"/>
                        </a:solidFill>
                        <a:latin typeface="+mj-lt"/>
                      </a:endParaRPr>
                    </a:p>
                  </a:txBody>
                  <a:tcPr marL="9525" marR="9525" marT="9525" marB="0" anchor="b"/>
                </a:tc>
              </a:tr>
              <a:tr h="317500">
                <a:tc>
                  <a:txBody>
                    <a:bodyPr/>
                    <a:lstStyle/>
                    <a:p>
                      <a:pPr algn="l" fontAlgn="b"/>
                      <a:r>
                        <a:rPr lang="en-IN" sz="1300" b="1" u="none" strike="noStrike" dirty="0">
                          <a:latin typeface="+mj-lt"/>
                        </a:rPr>
                        <a:t>India</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5202</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5269</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5570</a:t>
                      </a:r>
                      <a:endParaRPr lang="en-IN" sz="1300" b="1" i="0" u="none" strike="noStrike" dirty="0">
                        <a:solidFill>
                          <a:srgbClr val="000000"/>
                        </a:solidFill>
                        <a:latin typeface="+mj-lt"/>
                      </a:endParaRPr>
                    </a:p>
                  </a:txBody>
                  <a:tcPr marL="9525" marR="9525" marT="9525" marB="0" anchor="b"/>
                </a:tc>
                <a:tc>
                  <a:txBody>
                    <a:bodyPr/>
                    <a:lstStyle/>
                    <a:p>
                      <a:pPr algn="ctr" fontAlgn="b"/>
                      <a:r>
                        <a:rPr lang="en-IN" sz="1300" b="1" u="none" strike="noStrike" dirty="0">
                          <a:latin typeface="+mj-lt"/>
                        </a:rPr>
                        <a:t>5430</a:t>
                      </a:r>
                      <a:endParaRPr lang="en-IN" sz="1300" b="1" i="0" u="none" strike="noStrike" dirty="0">
                        <a:solidFill>
                          <a:srgbClr val="000000"/>
                        </a:solidFill>
                        <a:latin typeface="+mj-lt"/>
                      </a:endParaRPr>
                    </a:p>
                  </a:txBody>
                  <a:tcPr marL="9525" marR="9525" marT="9525" marB="0" anchor="b"/>
                </a:tc>
              </a:tr>
            </a:tbl>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5"/>
          <p:cNvSpPr txBox="1">
            <a:spLocks noChangeArrowheads="1"/>
          </p:cNvSpPr>
          <p:nvPr/>
        </p:nvSpPr>
        <p:spPr bwMode="auto">
          <a:xfrm>
            <a:off x="228600" y="76200"/>
            <a:ext cx="8610600" cy="522288"/>
          </a:xfrm>
          <a:prstGeom prst="rect">
            <a:avLst/>
          </a:prstGeom>
          <a:noFill/>
          <a:ln w="9525">
            <a:noFill/>
            <a:miter lim="800000"/>
            <a:headEnd/>
            <a:tailEnd/>
          </a:ln>
        </p:spPr>
        <p:txBody>
          <a:bodyPr>
            <a:spAutoFit/>
          </a:bodyPr>
          <a:lstStyle/>
          <a:p>
            <a:pPr algn="ctr" eaLnBrk="0" hangingPunct="0"/>
            <a:r>
              <a:rPr lang="en-US" sz="2800" dirty="0" smtClean="0">
                <a:solidFill>
                  <a:srgbClr val="990033"/>
                </a:solidFill>
                <a:cs typeface="Times" pitchFamily="18" charset="0"/>
              </a:rPr>
              <a:t>SND Snapshot - India</a:t>
            </a:r>
            <a:endParaRPr lang="en-US" sz="2800" dirty="0">
              <a:solidFill>
                <a:srgbClr val="990033"/>
              </a:solidFill>
              <a:cs typeface="Times" pitchFamily="18" charset="0"/>
            </a:endParaRPr>
          </a:p>
        </p:txBody>
      </p:sp>
      <p:graphicFrame>
        <p:nvGraphicFramePr>
          <p:cNvPr id="5" name="Table 4"/>
          <p:cNvGraphicFramePr>
            <a:graphicFrameLocks noGrp="1"/>
          </p:cNvGraphicFramePr>
          <p:nvPr/>
        </p:nvGraphicFramePr>
        <p:xfrm>
          <a:off x="381001" y="990600"/>
          <a:ext cx="8305799" cy="4572000"/>
        </p:xfrm>
        <a:graphic>
          <a:graphicData uri="http://schemas.openxmlformats.org/drawingml/2006/table">
            <a:tbl>
              <a:tblPr>
                <a:tableStyleId>{2A488322-F2BA-4B5B-9748-0D474271808F}</a:tableStyleId>
              </a:tblPr>
              <a:tblGrid>
                <a:gridCol w="3494659"/>
                <a:gridCol w="1202785"/>
                <a:gridCol w="1202785"/>
                <a:gridCol w="1202785"/>
                <a:gridCol w="1202785"/>
              </a:tblGrid>
              <a:tr h="457200">
                <a:tc>
                  <a:txBody>
                    <a:bodyPr/>
                    <a:lstStyle/>
                    <a:p>
                      <a:pPr algn="l" fontAlgn="b"/>
                      <a:r>
                        <a:rPr lang="en-US" sz="1500" b="0" i="0" u="none" strike="noStrike" dirty="0" smtClean="0">
                          <a:solidFill>
                            <a:srgbClr val="000000"/>
                          </a:solidFill>
                          <a:latin typeface="+mj-lt"/>
                        </a:rPr>
                        <a:t>Units: LT</a:t>
                      </a:r>
                      <a:endParaRPr lang="en-IN" sz="1500" b="0" i="0" u="none" strike="noStrike" dirty="0">
                        <a:solidFill>
                          <a:srgbClr val="000000"/>
                        </a:solidFill>
                        <a:latin typeface="+mj-lt"/>
                      </a:endParaRPr>
                    </a:p>
                  </a:txBody>
                  <a:tcPr marL="9525" marR="9525" marT="9525" marB="0" anchor="b"/>
                </a:tc>
                <a:tc>
                  <a:txBody>
                    <a:bodyPr/>
                    <a:lstStyle/>
                    <a:p>
                      <a:pPr algn="ctr" fontAlgn="b"/>
                      <a:r>
                        <a:rPr lang="en-IN" sz="1500" u="none" strike="noStrike" dirty="0">
                          <a:latin typeface="+mj-lt"/>
                        </a:rPr>
                        <a:t>2010/11</a:t>
                      </a:r>
                      <a:endParaRPr lang="en-IN" sz="1500" b="1" i="0" u="none" strike="noStrike" dirty="0">
                        <a:solidFill>
                          <a:srgbClr val="000000"/>
                        </a:solidFill>
                        <a:latin typeface="+mj-lt"/>
                      </a:endParaRPr>
                    </a:p>
                  </a:txBody>
                  <a:tcPr marL="9525" marR="9525" marT="9525" marB="0" anchor="b"/>
                </a:tc>
                <a:tc>
                  <a:txBody>
                    <a:bodyPr/>
                    <a:lstStyle/>
                    <a:p>
                      <a:pPr algn="ctr" fontAlgn="b"/>
                      <a:r>
                        <a:rPr lang="en-IN" sz="1500" u="none" strike="noStrike">
                          <a:latin typeface="+mj-lt"/>
                        </a:rPr>
                        <a:t>2011/12</a:t>
                      </a:r>
                      <a:endParaRPr lang="en-IN" sz="1500" b="1" i="0" u="none" strike="noStrike">
                        <a:solidFill>
                          <a:srgbClr val="000000"/>
                        </a:solidFill>
                        <a:latin typeface="+mj-lt"/>
                      </a:endParaRPr>
                    </a:p>
                  </a:txBody>
                  <a:tcPr marL="9525" marR="9525" marT="9525" marB="0" anchor="b"/>
                </a:tc>
                <a:tc>
                  <a:txBody>
                    <a:bodyPr/>
                    <a:lstStyle/>
                    <a:p>
                      <a:pPr algn="ctr" fontAlgn="b"/>
                      <a:r>
                        <a:rPr lang="en-IN" sz="1500" u="none" strike="noStrike">
                          <a:latin typeface="+mj-lt"/>
                        </a:rPr>
                        <a:t>2012/13</a:t>
                      </a:r>
                      <a:endParaRPr lang="en-IN" sz="1500" b="1" i="0" u="none" strike="noStrike">
                        <a:solidFill>
                          <a:srgbClr val="000000"/>
                        </a:solidFill>
                        <a:latin typeface="+mj-lt"/>
                      </a:endParaRPr>
                    </a:p>
                  </a:txBody>
                  <a:tcPr marL="9525" marR="9525" marT="9525" marB="0" anchor="b"/>
                </a:tc>
                <a:tc>
                  <a:txBody>
                    <a:bodyPr/>
                    <a:lstStyle/>
                    <a:p>
                      <a:pPr algn="ctr" fontAlgn="b"/>
                      <a:r>
                        <a:rPr lang="en-IN" sz="1500" u="none" strike="noStrike">
                          <a:latin typeface="+mj-lt"/>
                        </a:rPr>
                        <a:t>2013/14 e</a:t>
                      </a:r>
                      <a:endParaRPr lang="en-IN" sz="1500" b="1" i="0" u="none" strike="noStrike">
                        <a:solidFill>
                          <a:srgbClr val="000000"/>
                        </a:solidFill>
                        <a:latin typeface="+mj-lt"/>
                      </a:endParaRPr>
                    </a:p>
                  </a:txBody>
                  <a:tcPr marL="9525" marR="9525" marT="9525" marB="0" anchor="b"/>
                </a:tc>
              </a:tr>
              <a:tr h="457200">
                <a:tc>
                  <a:txBody>
                    <a:bodyPr/>
                    <a:lstStyle/>
                    <a:p>
                      <a:pPr algn="l" fontAlgn="b"/>
                      <a:r>
                        <a:rPr lang="en-IN" sz="1500" u="none" strike="noStrike">
                          <a:latin typeface="+mj-lt"/>
                        </a:rPr>
                        <a:t>Carry-in</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dirty="0">
                          <a:latin typeface="+mj-lt"/>
                        </a:rPr>
                        <a:t>5.3</a:t>
                      </a:r>
                      <a:endParaRPr lang="en-IN" sz="1500" b="0" i="0" u="none" strike="noStrike" dirty="0">
                        <a:solidFill>
                          <a:srgbClr val="000000"/>
                        </a:solidFill>
                        <a:latin typeface="+mj-lt"/>
                      </a:endParaRPr>
                    </a:p>
                  </a:txBody>
                  <a:tcPr marL="9525" marR="9525" marT="9525" marB="0" anchor="b"/>
                </a:tc>
                <a:tc>
                  <a:txBody>
                    <a:bodyPr/>
                    <a:lstStyle/>
                    <a:p>
                      <a:pPr algn="ctr" fontAlgn="b"/>
                      <a:r>
                        <a:rPr lang="en-IN" sz="1500" u="none" strike="noStrike" dirty="0">
                          <a:latin typeface="+mj-lt"/>
                        </a:rPr>
                        <a:t>24.8</a:t>
                      </a:r>
                      <a:endParaRPr lang="en-IN" sz="1500" b="0" i="0" u="none" strike="noStrike" dirty="0">
                        <a:solidFill>
                          <a:srgbClr val="000000"/>
                        </a:solidFill>
                        <a:latin typeface="+mj-lt"/>
                      </a:endParaRPr>
                    </a:p>
                  </a:txBody>
                  <a:tcPr marL="9525" marR="9525" marT="9525" marB="0" anchor="b"/>
                </a:tc>
                <a:tc>
                  <a:txBody>
                    <a:bodyPr/>
                    <a:lstStyle/>
                    <a:p>
                      <a:pPr algn="ctr" fontAlgn="b"/>
                      <a:r>
                        <a:rPr lang="en-IN" sz="1500" u="none" strike="noStrike">
                          <a:latin typeface="+mj-lt"/>
                        </a:rPr>
                        <a:t>12.9</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dirty="0">
                          <a:solidFill>
                            <a:srgbClr val="FF0000"/>
                          </a:solidFill>
                          <a:latin typeface="+mj-lt"/>
                        </a:rPr>
                        <a:t>3.9</a:t>
                      </a:r>
                      <a:endParaRPr lang="en-IN" sz="1500" b="0" i="0" u="none" strike="noStrike" dirty="0">
                        <a:solidFill>
                          <a:srgbClr val="FF0000"/>
                        </a:solidFill>
                        <a:latin typeface="+mj-lt"/>
                      </a:endParaRPr>
                    </a:p>
                  </a:txBody>
                  <a:tcPr marL="9525" marR="9525" marT="9525" marB="0" anchor="b"/>
                </a:tc>
              </a:tr>
              <a:tr h="457200">
                <a:tc>
                  <a:txBody>
                    <a:bodyPr/>
                    <a:lstStyle/>
                    <a:p>
                      <a:pPr algn="l" fontAlgn="b"/>
                      <a:r>
                        <a:rPr lang="en-IN" sz="1500" u="none" strike="noStrike">
                          <a:latin typeface="+mj-lt"/>
                        </a:rPr>
                        <a:t>Production</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a:latin typeface="+mj-lt"/>
                        </a:rPr>
                        <a:t>217.3</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dirty="0">
                          <a:latin typeface="+mj-lt"/>
                        </a:rPr>
                        <a:t>202.0</a:t>
                      </a:r>
                      <a:endParaRPr lang="en-IN" sz="1500" b="0" i="0" u="none" strike="noStrike" dirty="0">
                        <a:solidFill>
                          <a:srgbClr val="000000"/>
                        </a:solidFill>
                        <a:latin typeface="+mj-lt"/>
                      </a:endParaRPr>
                    </a:p>
                  </a:txBody>
                  <a:tcPr marL="9525" marR="9525" marT="9525" marB="0" anchor="b"/>
                </a:tc>
                <a:tc>
                  <a:txBody>
                    <a:bodyPr/>
                    <a:lstStyle/>
                    <a:p>
                      <a:pPr algn="ctr" fontAlgn="b"/>
                      <a:r>
                        <a:rPr lang="en-IN" sz="1500" u="none" strike="noStrike">
                          <a:latin typeface="+mj-lt"/>
                        </a:rPr>
                        <a:t>208.3</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a:latin typeface="+mj-lt"/>
                        </a:rPr>
                        <a:t>218.2</a:t>
                      </a:r>
                      <a:endParaRPr lang="en-IN" sz="1500" b="0" i="0" u="none" strike="noStrike">
                        <a:solidFill>
                          <a:srgbClr val="000000"/>
                        </a:solidFill>
                        <a:latin typeface="+mj-lt"/>
                      </a:endParaRPr>
                    </a:p>
                  </a:txBody>
                  <a:tcPr marL="9525" marR="9525" marT="9525" marB="0" anchor="b"/>
                </a:tc>
              </a:tr>
              <a:tr h="457200">
                <a:tc>
                  <a:txBody>
                    <a:bodyPr/>
                    <a:lstStyle/>
                    <a:p>
                      <a:pPr algn="l" fontAlgn="b"/>
                      <a:r>
                        <a:rPr lang="en-IN" sz="1500" u="none" strike="noStrike">
                          <a:latin typeface="+mj-lt"/>
                        </a:rPr>
                        <a:t>Imports</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a:latin typeface="+mj-lt"/>
                        </a:rPr>
                        <a:t>0.2</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dirty="0">
                          <a:latin typeface="+mj-lt"/>
                        </a:rPr>
                        <a:t>0.0</a:t>
                      </a:r>
                      <a:endParaRPr lang="en-IN" sz="1500" b="0" i="0" u="none" strike="noStrike" dirty="0">
                        <a:solidFill>
                          <a:srgbClr val="000000"/>
                        </a:solidFill>
                        <a:latin typeface="+mj-lt"/>
                      </a:endParaRPr>
                    </a:p>
                  </a:txBody>
                  <a:tcPr marL="9525" marR="9525" marT="9525" marB="0" anchor="b"/>
                </a:tc>
                <a:tc>
                  <a:txBody>
                    <a:bodyPr/>
                    <a:lstStyle/>
                    <a:p>
                      <a:pPr algn="ctr" fontAlgn="b"/>
                      <a:r>
                        <a:rPr lang="en-IN" sz="1500" u="none" strike="noStrike">
                          <a:latin typeface="+mj-lt"/>
                        </a:rPr>
                        <a:t>0.0</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a:latin typeface="+mj-lt"/>
                        </a:rPr>
                        <a:t>0.0</a:t>
                      </a:r>
                      <a:endParaRPr lang="en-IN" sz="1500" b="0" i="0" u="none" strike="noStrike">
                        <a:solidFill>
                          <a:srgbClr val="000000"/>
                        </a:solidFill>
                        <a:latin typeface="+mj-lt"/>
                      </a:endParaRPr>
                    </a:p>
                  </a:txBody>
                  <a:tcPr marL="9525" marR="9525" marT="9525" marB="0" anchor="b"/>
                </a:tc>
              </a:tr>
              <a:tr h="457200">
                <a:tc>
                  <a:txBody>
                    <a:bodyPr/>
                    <a:lstStyle/>
                    <a:p>
                      <a:pPr algn="l" fontAlgn="b"/>
                      <a:r>
                        <a:rPr lang="en-IN" sz="1500" b="1" u="none" strike="noStrike" dirty="0">
                          <a:latin typeface="+mj-lt"/>
                        </a:rPr>
                        <a:t>Supply</a:t>
                      </a:r>
                      <a:endParaRPr lang="en-IN" sz="1500" b="1" i="0" u="none" strike="noStrike" dirty="0">
                        <a:solidFill>
                          <a:srgbClr val="000000"/>
                        </a:solidFill>
                        <a:latin typeface="+mj-lt"/>
                      </a:endParaRPr>
                    </a:p>
                  </a:txBody>
                  <a:tcPr marL="9525" marR="9525" marT="9525" marB="0" anchor="b"/>
                </a:tc>
                <a:tc>
                  <a:txBody>
                    <a:bodyPr/>
                    <a:lstStyle/>
                    <a:p>
                      <a:pPr algn="ctr" fontAlgn="b"/>
                      <a:r>
                        <a:rPr lang="en-IN" sz="1500" b="1" u="none" strike="noStrike">
                          <a:latin typeface="+mj-lt"/>
                        </a:rPr>
                        <a:t>222.8</a:t>
                      </a:r>
                      <a:endParaRPr lang="en-IN" sz="1500" b="1" i="0" u="none" strike="noStrike">
                        <a:solidFill>
                          <a:srgbClr val="000000"/>
                        </a:solidFill>
                        <a:latin typeface="+mj-lt"/>
                      </a:endParaRPr>
                    </a:p>
                  </a:txBody>
                  <a:tcPr marL="9525" marR="9525" marT="9525" marB="0" anchor="b"/>
                </a:tc>
                <a:tc>
                  <a:txBody>
                    <a:bodyPr/>
                    <a:lstStyle/>
                    <a:p>
                      <a:pPr algn="ctr" fontAlgn="b"/>
                      <a:r>
                        <a:rPr lang="en-IN" sz="1500" b="1" u="none" strike="noStrike">
                          <a:latin typeface="+mj-lt"/>
                        </a:rPr>
                        <a:t>226.9</a:t>
                      </a:r>
                      <a:endParaRPr lang="en-IN" sz="1500" b="1" i="0" u="none" strike="noStrike">
                        <a:solidFill>
                          <a:srgbClr val="000000"/>
                        </a:solidFill>
                        <a:latin typeface="+mj-lt"/>
                      </a:endParaRPr>
                    </a:p>
                  </a:txBody>
                  <a:tcPr marL="9525" marR="9525" marT="9525" marB="0" anchor="b"/>
                </a:tc>
                <a:tc>
                  <a:txBody>
                    <a:bodyPr/>
                    <a:lstStyle/>
                    <a:p>
                      <a:pPr algn="ctr" fontAlgn="b"/>
                      <a:r>
                        <a:rPr lang="en-IN" sz="1500" b="1" u="none" strike="noStrike" dirty="0">
                          <a:latin typeface="+mj-lt"/>
                        </a:rPr>
                        <a:t>221.3</a:t>
                      </a:r>
                      <a:endParaRPr lang="en-IN" sz="1500" b="1" i="0" u="none" strike="noStrike" dirty="0">
                        <a:solidFill>
                          <a:srgbClr val="000000"/>
                        </a:solidFill>
                        <a:latin typeface="+mj-lt"/>
                      </a:endParaRPr>
                    </a:p>
                  </a:txBody>
                  <a:tcPr marL="9525" marR="9525" marT="9525" marB="0" anchor="b"/>
                </a:tc>
                <a:tc>
                  <a:txBody>
                    <a:bodyPr/>
                    <a:lstStyle/>
                    <a:p>
                      <a:pPr algn="ctr" fontAlgn="b"/>
                      <a:r>
                        <a:rPr lang="en-IN" sz="1500" b="1" u="none" strike="noStrike" dirty="0">
                          <a:latin typeface="+mj-lt"/>
                        </a:rPr>
                        <a:t>222.1</a:t>
                      </a:r>
                      <a:endParaRPr lang="en-IN" sz="1500" b="1" i="0" u="none" strike="noStrike" dirty="0">
                        <a:solidFill>
                          <a:srgbClr val="000000"/>
                        </a:solidFill>
                        <a:latin typeface="+mj-lt"/>
                      </a:endParaRPr>
                    </a:p>
                  </a:txBody>
                  <a:tcPr marL="9525" marR="9525" marT="9525" marB="0" anchor="b"/>
                </a:tc>
              </a:tr>
              <a:tr h="457200">
                <a:tc>
                  <a:txBody>
                    <a:bodyPr/>
                    <a:lstStyle/>
                    <a:p>
                      <a:pPr algn="l" fontAlgn="b"/>
                      <a:r>
                        <a:rPr lang="en-IN" sz="1500" u="none" strike="noStrike" dirty="0">
                          <a:latin typeface="+mj-lt"/>
                        </a:rPr>
                        <a:t>Food, Seed and Industrial Use</a:t>
                      </a:r>
                      <a:endParaRPr lang="en-IN" sz="1500" b="0" i="0" u="none" strike="noStrike" dirty="0">
                        <a:solidFill>
                          <a:srgbClr val="000000"/>
                        </a:solidFill>
                        <a:latin typeface="+mj-lt"/>
                      </a:endParaRPr>
                    </a:p>
                  </a:txBody>
                  <a:tcPr marL="9525" marR="9525" marT="9525" marB="0" anchor="b"/>
                </a:tc>
                <a:tc>
                  <a:txBody>
                    <a:bodyPr/>
                    <a:lstStyle/>
                    <a:p>
                      <a:pPr algn="ctr" fontAlgn="b"/>
                      <a:r>
                        <a:rPr lang="en-IN" sz="1500" u="none" strike="noStrike" dirty="0">
                          <a:latin typeface="+mj-lt"/>
                        </a:rPr>
                        <a:t>58.5</a:t>
                      </a:r>
                      <a:endParaRPr lang="en-IN" sz="1500" b="0" i="0" u="none" strike="noStrike" dirty="0">
                        <a:solidFill>
                          <a:srgbClr val="000000"/>
                        </a:solidFill>
                        <a:latin typeface="+mj-lt"/>
                      </a:endParaRPr>
                    </a:p>
                  </a:txBody>
                  <a:tcPr marL="9525" marR="9525" marT="9525" marB="0" anchor="b"/>
                </a:tc>
                <a:tc>
                  <a:txBody>
                    <a:bodyPr/>
                    <a:lstStyle/>
                    <a:p>
                      <a:pPr algn="ctr" fontAlgn="b"/>
                      <a:r>
                        <a:rPr lang="en-IN" sz="1500" u="none" strike="noStrike" dirty="0">
                          <a:latin typeface="+mj-lt"/>
                        </a:rPr>
                        <a:t>58.4</a:t>
                      </a:r>
                      <a:endParaRPr lang="en-IN" sz="1500" b="0" i="0" u="none" strike="noStrike" dirty="0">
                        <a:solidFill>
                          <a:srgbClr val="000000"/>
                        </a:solidFill>
                        <a:latin typeface="+mj-lt"/>
                      </a:endParaRPr>
                    </a:p>
                  </a:txBody>
                  <a:tcPr marL="9525" marR="9525" marT="9525" marB="0" anchor="b"/>
                </a:tc>
                <a:tc>
                  <a:txBody>
                    <a:bodyPr/>
                    <a:lstStyle/>
                    <a:p>
                      <a:pPr algn="ctr" fontAlgn="b"/>
                      <a:r>
                        <a:rPr lang="en-IN" sz="1500" u="none" strike="noStrike" dirty="0">
                          <a:latin typeface="+mj-lt"/>
                        </a:rPr>
                        <a:t>56.8</a:t>
                      </a:r>
                      <a:endParaRPr lang="en-IN" sz="1500" b="0" i="0" u="none" strike="noStrike" dirty="0">
                        <a:solidFill>
                          <a:srgbClr val="000000"/>
                        </a:solidFill>
                        <a:latin typeface="+mj-lt"/>
                      </a:endParaRPr>
                    </a:p>
                  </a:txBody>
                  <a:tcPr marL="9525" marR="9525" marT="9525" marB="0" anchor="b"/>
                </a:tc>
                <a:tc>
                  <a:txBody>
                    <a:bodyPr/>
                    <a:lstStyle/>
                    <a:p>
                      <a:pPr algn="ctr" fontAlgn="b"/>
                      <a:r>
                        <a:rPr lang="en-IN" sz="1500" u="none" strike="noStrike">
                          <a:latin typeface="+mj-lt"/>
                        </a:rPr>
                        <a:t>57.3</a:t>
                      </a:r>
                      <a:endParaRPr lang="en-IN" sz="1500" b="0" i="0" u="none" strike="noStrike">
                        <a:solidFill>
                          <a:srgbClr val="000000"/>
                        </a:solidFill>
                        <a:latin typeface="+mj-lt"/>
                      </a:endParaRPr>
                    </a:p>
                  </a:txBody>
                  <a:tcPr marL="9525" marR="9525" marT="9525" marB="0" anchor="b"/>
                </a:tc>
              </a:tr>
              <a:tr h="457200">
                <a:tc>
                  <a:txBody>
                    <a:bodyPr/>
                    <a:lstStyle/>
                    <a:p>
                      <a:pPr algn="l" fontAlgn="b"/>
                      <a:r>
                        <a:rPr lang="en-IN" sz="1500" u="none" strike="noStrike">
                          <a:latin typeface="+mj-lt"/>
                        </a:rPr>
                        <a:t>Feed Use</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a:latin typeface="+mj-lt"/>
                        </a:rPr>
                        <a:t>105.6</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a:latin typeface="+mj-lt"/>
                        </a:rPr>
                        <a:t>108.9</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dirty="0">
                          <a:latin typeface="+mj-lt"/>
                        </a:rPr>
                        <a:t>112.6</a:t>
                      </a:r>
                      <a:endParaRPr lang="en-IN" sz="1500" b="0" i="0" u="none" strike="noStrike" dirty="0">
                        <a:solidFill>
                          <a:srgbClr val="000000"/>
                        </a:solidFill>
                        <a:latin typeface="+mj-lt"/>
                      </a:endParaRPr>
                    </a:p>
                  </a:txBody>
                  <a:tcPr marL="9525" marR="9525" marT="9525" marB="0" anchor="b"/>
                </a:tc>
                <a:tc>
                  <a:txBody>
                    <a:bodyPr/>
                    <a:lstStyle/>
                    <a:p>
                      <a:pPr algn="ctr" fontAlgn="b"/>
                      <a:r>
                        <a:rPr lang="en-IN" sz="1500" u="none" strike="noStrike" dirty="0">
                          <a:latin typeface="+mj-lt"/>
                        </a:rPr>
                        <a:t>117.9</a:t>
                      </a:r>
                      <a:endParaRPr lang="en-IN" sz="1500" b="0" i="0" u="none" strike="noStrike" dirty="0">
                        <a:solidFill>
                          <a:srgbClr val="000000"/>
                        </a:solidFill>
                        <a:latin typeface="+mj-lt"/>
                      </a:endParaRPr>
                    </a:p>
                  </a:txBody>
                  <a:tcPr marL="9525" marR="9525" marT="9525" marB="0" anchor="b"/>
                </a:tc>
              </a:tr>
              <a:tr h="457200">
                <a:tc>
                  <a:txBody>
                    <a:bodyPr/>
                    <a:lstStyle/>
                    <a:p>
                      <a:pPr algn="l" fontAlgn="b"/>
                      <a:r>
                        <a:rPr lang="en-IN" sz="1500" b="1" u="none" strike="noStrike" dirty="0">
                          <a:latin typeface="+mj-lt"/>
                        </a:rPr>
                        <a:t>Domestic demand</a:t>
                      </a:r>
                      <a:endParaRPr lang="en-IN" sz="1500" b="1" i="0" u="none" strike="noStrike" dirty="0">
                        <a:solidFill>
                          <a:srgbClr val="000000"/>
                        </a:solidFill>
                        <a:latin typeface="+mj-lt"/>
                      </a:endParaRPr>
                    </a:p>
                  </a:txBody>
                  <a:tcPr marL="9525" marR="9525" marT="9525" marB="0" anchor="b"/>
                </a:tc>
                <a:tc>
                  <a:txBody>
                    <a:bodyPr/>
                    <a:lstStyle/>
                    <a:p>
                      <a:pPr algn="ctr" fontAlgn="b"/>
                      <a:r>
                        <a:rPr lang="en-IN" sz="1500" b="1" u="none" strike="noStrike" dirty="0">
                          <a:latin typeface="+mj-lt"/>
                        </a:rPr>
                        <a:t>164.2</a:t>
                      </a:r>
                      <a:endParaRPr lang="en-IN" sz="1500" b="1" i="0" u="none" strike="noStrike" dirty="0">
                        <a:solidFill>
                          <a:srgbClr val="000000"/>
                        </a:solidFill>
                        <a:latin typeface="+mj-lt"/>
                      </a:endParaRPr>
                    </a:p>
                  </a:txBody>
                  <a:tcPr marL="9525" marR="9525" marT="9525" marB="0" anchor="b"/>
                </a:tc>
                <a:tc>
                  <a:txBody>
                    <a:bodyPr/>
                    <a:lstStyle/>
                    <a:p>
                      <a:pPr algn="ctr" fontAlgn="b"/>
                      <a:r>
                        <a:rPr lang="en-IN" sz="1500" b="1" u="none" strike="noStrike" dirty="0">
                          <a:latin typeface="+mj-lt"/>
                        </a:rPr>
                        <a:t>167.3</a:t>
                      </a:r>
                      <a:endParaRPr lang="en-IN" sz="1500" b="1" i="0" u="none" strike="noStrike" dirty="0">
                        <a:solidFill>
                          <a:srgbClr val="000000"/>
                        </a:solidFill>
                        <a:latin typeface="+mj-lt"/>
                      </a:endParaRPr>
                    </a:p>
                  </a:txBody>
                  <a:tcPr marL="9525" marR="9525" marT="9525" marB="0" anchor="b"/>
                </a:tc>
                <a:tc>
                  <a:txBody>
                    <a:bodyPr/>
                    <a:lstStyle/>
                    <a:p>
                      <a:pPr algn="ctr" fontAlgn="b"/>
                      <a:r>
                        <a:rPr lang="en-IN" sz="1500" b="1" u="none" strike="noStrike" dirty="0">
                          <a:latin typeface="+mj-lt"/>
                        </a:rPr>
                        <a:t>169.5</a:t>
                      </a:r>
                      <a:endParaRPr lang="en-IN" sz="1500" b="1" i="0" u="none" strike="noStrike" dirty="0">
                        <a:solidFill>
                          <a:srgbClr val="000000"/>
                        </a:solidFill>
                        <a:latin typeface="+mj-lt"/>
                      </a:endParaRPr>
                    </a:p>
                  </a:txBody>
                  <a:tcPr marL="9525" marR="9525" marT="9525" marB="0" anchor="b"/>
                </a:tc>
                <a:tc>
                  <a:txBody>
                    <a:bodyPr/>
                    <a:lstStyle/>
                    <a:p>
                      <a:pPr algn="ctr" fontAlgn="b"/>
                      <a:r>
                        <a:rPr lang="en-IN" sz="1500" b="1" u="none" strike="noStrike" dirty="0">
                          <a:latin typeface="+mj-lt"/>
                        </a:rPr>
                        <a:t>175.2</a:t>
                      </a:r>
                      <a:endParaRPr lang="en-IN" sz="1500" b="1" i="0" u="none" strike="noStrike" dirty="0">
                        <a:solidFill>
                          <a:srgbClr val="000000"/>
                        </a:solidFill>
                        <a:latin typeface="+mj-lt"/>
                      </a:endParaRPr>
                    </a:p>
                  </a:txBody>
                  <a:tcPr marL="9525" marR="9525" marT="9525" marB="0" anchor="b"/>
                </a:tc>
              </a:tr>
              <a:tr h="457200">
                <a:tc>
                  <a:txBody>
                    <a:bodyPr/>
                    <a:lstStyle/>
                    <a:p>
                      <a:pPr algn="l" fontAlgn="b"/>
                      <a:r>
                        <a:rPr lang="en-IN" sz="1500" u="none" strike="noStrike" dirty="0">
                          <a:latin typeface="+mj-lt"/>
                        </a:rPr>
                        <a:t>Exports</a:t>
                      </a:r>
                      <a:endParaRPr lang="en-IN" sz="1500" b="0" i="0" u="none" strike="noStrike" dirty="0">
                        <a:solidFill>
                          <a:srgbClr val="000000"/>
                        </a:solidFill>
                        <a:latin typeface="+mj-lt"/>
                      </a:endParaRPr>
                    </a:p>
                  </a:txBody>
                  <a:tcPr marL="9525" marR="9525" marT="9525" marB="0" anchor="b"/>
                </a:tc>
                <a:tc>
                  <a:txBody>
                    <a:bodyPr/>
                    <a:lstStyle/>
                    <a:p>
                      <a:pPr algn="ctr" fontAlgn="b"/>
                      <a:r>
                        <a:rPr lang="en-IN" sz="1500" u="none" strike="noStrike">
                          <a:latin typeface="+mj-lt"/>
                        </a:rPr>
                        <a:t>33.8</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a:latin typeface="+mj-lt"/>
                        </a:rPr>
                        <a:t>46.6</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a:latin typeface="+mj-lt"/>
                        </a:rPr>
                        <a:t>47.9</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dirty="0" smtClean="0">
                          <a:solidFill>
                            <a:srgbClr val="FF0000"/>
                          </a:solidFill>
                          <a:latin typeface="+mj-lt"/>
                        </a:rPr>
                        <a:t>31.8</a:t>
                      </a:r>
                      <a:endParaRPr lang="en-IN" sz="1500" b="0" i="0" u="none" strike="noStrike" dirty="0">
                        <a:solidFill>
                          <a:srgbClr val="FF0000"/>
                        </a:solidFill>
                        <a:latin typeface="+mj-lt"/>
                      </a:endParaRPr>
                    </a:p>
                  </a:txBody>
                  <a:tcPr marL="9525" marR="9525" marT="9525" marB="0" anchor="b"/>
                </a:tc>
              </a:tr>
              <a:tr h="457200">
                <a:tc>
                  <a:txBody>
                    <a:bodyPr/>
                    <a:lstStyle/>
                    <a:p>
                      <a:pPr algn="l" fontAlgn="b"/>
                      <a:r>
                        <a:rPr lang="en-IN" sz="1500" u="none" strike="noStrike">
                          <a:latin typeface="+mj-lt"/>
                        </a:rPr>
                        <a:t>Ending stocks</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a:latin typeface="+mj-lt"/>
                        </a:rPr>
                        <a:t>24.8</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a:latin typeface="+mj-lt"/>
                        </a:rPr>
                        <a:t>12.9</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a:latin typeface="+mj-lt"/>
                        </a:rPr>
                        <a:t>3.9</a:t>
                      </a:r>
                      <a:endParaRPr lang="en-IN" sz="1500" b="0" i="0" u="none" strike="noStrike">
                        <a:solidFill>
                          <a:srgbClr val="000000"/>
                        </a:solidFill>
                        <a:latin typeface="+mj-lt"/>
                      </a:endParaRPr>
                    </a:p>
                  </a:txBody>
                  <a:tcPr marL="9525" marR="9525" marT="9525" marB="0" anchor="b"/>
                </a:tc>
                <a:tc>
                  <a:txBody>
                    <a:bodyPr/>
                    <a:lstStyle/>
                    <a:p>
                      <a:pPr algn="ctr" fontAlgn="b"/>
                      <a:r>
                        <a:rPr lang="en-IN" sz="1500" u="none" strike="noStrike" dirty="0" smtClean="0">
                          <a:latin typeface="+mj-lt"/>
                        </a:rPr>
                        <a:t>15.1</a:t>
                      </a:r>
                      <a:endParaRPr lang="en-IN" sz="1500" b="0" i="0" u="none" strike="noStrike" dirty="0">
                        <a:solidFill>
                          <a:srgbClr val="000000"/>
                        </a:solidFill>
                        <a:latin typeface="+mj-lt"/>
                      </a:endParaRPr>
                    </a:p>
                  </a:txBody>
                  <a:tcPr marL="9525" marR="9525" marT="9525" marB="0" anchor="b"/>
                </a:tc>
              </a:tr>
            </a:tbl>
          </a:graphicData>
        </a:graphic>
      </p:graphicFrame>
      <p:cxnSp>
        <p:nvCxnSpPr>
          <p:cNvPr id="8" name="Straight Arrow Connector 7"/>
          <p:cNvCxnSpPr/>
          <p:nvPr/>
        </p:nvCxnSpPr>
        <p:spPr>
          <a:xfrm>
            <a:off x="7086600" y="5029200"/>
            <a:ext cx="7620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5"/>
          <p:cNvSpPr txBox="1">
            <a:spLocks noChangeArrowheads="1"/>
          </p:cNvSpPr>
          <p:nvPr/>
        </p:nvSpPr>
        <p:spPr bwMode="auto">
          <a:xfrm>
            <a:off x="228600" y="152400"/>
            <a:ext cx="8610600" cy="523220"/>
          </a:xfrm>
          <a:prstGeom prst="rect">
            <a:avLst/>
          </a:prstGeom>
          <a:noFill/>
          <a:ln w="9525">
            <a:noFill/>
            <a:miter lim="800000"/>
            <a:headEnd/>
            <a:tailEnd/>
          </a:ln>
        </p:spPr>
        <p:txBody>
          <a:bodyPr>
            <a:spAutoFit/>
          </a:bodyPr>
          <a:lstStyle/>
          <a:p>
            <a:pPr algn="ctr" eaLnBrk="0" hangingPunct="0"/>
            <a:r>
              <a:rPr lang="en-US" sz="2800" dirty="0" smtClean="0">
                <a:solidFill>
                  <a:srgbClr val="990033"/>
                </a:solidFill>
                <a:cs typeface="Times" pitchFamily="18" charset="0"/>
              </a:rPr>
              <a:t>Current Scenario – Indian Corn</a:t>
            </a:r>
            <a:endParaRPr lang="en-US" sz="2800" dirty="0">
              <a:solidFill>
                <a:srgbClr val="990033"/>
              </a:solidFill>
              <a:cs typeface="Times" pitchFamily="18" charset="0"/>
            </a:endParaRPr>
          </a:p>
        </p:txBody>
      </p:sp>
      <p:sp>
        <p:nvSpPr>
          <p:cNvPr id="3" name="Rectangle 2"/>
          <p:cNvSpPr/>
          <p:nvPr/>
        </p:nvSpPr>
        <p:spPr>
          <a:xfrm>
            <a:off x="304800" y="1752600"/>
            <a:ext cx="7716738" cy="3124200"/>
          </a:xfrm>
          <a:prstGeom prst="rect">
            <a:avLst/>
          </a:prstGeom>
          <a:ln>
            <a:noFill/>
          </a:ln>
        </p:spPr>
        <p:style>
          <a:lnRef idx="2">
            <a:schemeClr val="accent1"/>
          </a:lnRef>
          <a:fillRef idx="1">
            <a:schemeClr val="lt1"/>
          </a:fillRef>
          <a:effectRef idx="0">
            <a:schemeClr val="accent1"/>
          </a:effectRef>
          <a:fontRef idx="minor">
            <a:schemeClr val="dk1"/>
          </a:fontRef>
        </p:style>
        <p:txBody>
          <a:bodyPr lIns="100502" tIns="50251" rIns="100502" bIns="50251" rtlCol="0" anchor="ctr"/>
          <a:lstStyle/>
          <a:p>
            <a:pPr marL="285750" indent="-285750">
              <a:lnSpc>
                <a:spcPct val="150000"/>
              </a:lnSpc>
              <a:buFont typeface="Arial" pitchFamily="34" charset="0"/>
              <a:buChar char="•"/>
            </a:pPr>
            <a:r>
              <a:rPr lang="en-US" sz="1800" b="0" dirty="0" smtClean="0">
                <a:solidFill>
                  <a:schemeClr val="tx1"/>
                </a:solidFill>
                <a:latin typeface="+mj-lt"/>
                <a:ea typeface="Verdana" pitchFamily="34" charset="0"/>
                <a:cs typeface="Verdana" pitchFamily="34" charset="0"/>
              </a:rPr>
              <a:t>Increase in </a:t>
            </a:r>
            <a:r>
              <a:rPr lang="en-US" sz="1800" b="0" dirty="0" err="1" smtClean="0">
                <a:solidFill>
                  <a:schemeClr val="tx1"/>
                </a:solidFill>
                <a:latin typeface="+mj-lt"/>
                <a:ea typeface="Verdana" pitchFamily="34" charset="0"/>
                <a:cs typeface="Verdana" pitchFamily="34" charset="0"/>
              </a:rPr>
              <a:t>Kharif</a:t>
            </a:r>
            <a:r>
              <a:rPr lang="en-US" sz="1800" b="0" dirty="0" smtClean="0">
                <a:solidFill>
                  <a:schemeClr val="tx1"/>
                </a:solidFill>
                <a:latin typeface="+mj-lt"/>
                <a:ea typeface="Verdana" pitchFamily="34" charset="0"/>
                <a:cs typeface="Verdana" pitchFamily="34" charset="0"/>
              </a:rPr>
              <a:t> crop production by almost 1.1 MMT vs. last year (Maharashtra and Karnataka).</a:t>
            </a:r>
          </a:p>
          <a:p>
            <a:pPr marL="285750" indent="-285750">
              <a:lnSpc>
                <a:spcPct val="150000"/>
              </a:lnSpc>
              <a:buFont typeface="Arial" pitchFamily="34" charset="0"/>
              <a:buChar char="•"/>
            </a:pPr>
            <a:r>
              <a:rPr lang="en-US" sz="1800" b="0" dirty="0" smtClean="0">
                <a:solidFill>
                  <a:schemeClr val="tx1"/>
                </a:solidFill>
                <a:latin typeface="+mj-lt"/>
                <a:ea typeface="Verdana" pitchFamily="34" charset="0"/>
                <a:cs typeface="Verdana" pitchFamily="34" charset="0"/>
              </a:rPr>
              <a:t>Non-competitive Indian corn prices vs. other origins kept Indian corn exports miniscule in first quarter, however with  Ukraine crisis (and thus steep rise in world corn prices), Indian corn could find its way into export market.</a:t>
            </a:r>
          </a:p>
          <a:p>
            <a:pPr marL="285750" indent="-285750">
              <a:lnSpc>
                <a:spcPct val="150000"/>
              </a:lnSpc>
              <a:buFont typeface="Arial" pitchFamily="34" charset="0"/>
              <a:buChar char="•"/>
            </a:pPr>
            <a:r>
              <a:rPr lang="en-US" sz="1800" b="0" dirty="0" smtClean="0">
                <a:solidFill>
                  <a:schemeClr val="tx1"/>
                </a:solidFill>
                <a:latin typeface="+mj-lt"/>
                <a:ea typeface="Verdana" pitchFamily="34" charset="0"/>
                <a:cs typeface="Verdana" pitchFamily="34" charset="0"/>
              </a:rPr>
              <a:t>Ending stocks to revive from last year exceptionally low levels with higher output + limited exports in Q1.</a:t>
            </a:r>
          </a:p>
          <a:p>
            <a:pPr marL="285750" indent="-285750">
              <a:lnSpc>
                <a:spcPct val="150000"/>
              </a:lnSpc>
              <a:buFont typeface="Arial" pitchFamily="34" charset="0"/>
              <a:buChar char="•"/>
            </a:pPr>
            <a:r>
              <a:rPr lang="en-US" sz="1800" b="0" dirty="0" smtClean="0">
                <a:solidFill>
                  <a:schemeClr val="tx1"/>
                </a:solidFill>
                <a:latin typeface="+mj-lt"/>
                <a:ea typeface="Verdana" pitchFamily="34" charset="0"/>
                <a:cs typeface="Verdana" pitchFamily="34" charset="0"/>
              </a:rPr>
              <a:t>Alternate usages of corn increasing in starch/distillery/</a:t>
            </a:r>
            <a:r>
              <a:rPr lang="en-US" sz="1800" b="0" dirty="0" err="1" smtClean="0">
                <a:solidFill>
                  <a:schemeClr val="tx1"/>
                </a:solidFill>
                <a:latin typeface="+mj-lt"/>
                <a:ea typeface="Verdana" pitchFamily="34" charset="0"/>
                <a:cs typeface="Verdana" pitchFamily="34" charset="0"/>
              </a:rPr>
              <a:t>biofuel</a:t>
            </a:r>
            <a:r>
              <a:rPr lang="en-US" sz="1800" b="0" dirty="0" smtClean="0">
                <a:solidFill>
                  <a:schemeClr val="tx1"/>
                </a:solidFill>
                <a:latin typeface="+mj-lt"/>
                <a:ea typeface="Verdana" pitchFamily="34" charset="0"/>
                <a:cs typeface="Verdana" pitchFamily="34" charset="0"/>
              </a:rPr>
              <a:t>.</a:t>
            </a:r>
          </a:p>
          <a:p>
            <a:pPr marL="285750" indent="-285750">
              <a:lnSpc>
                <a:spcPct val="150000"/>
              </a:lnSpc>
              <a:buFont typeface="Arial" pitchFamily="34" charset="0"/>
              <a:buChar char="•"/>
            </a:pPr>
            <a:r>
              <a:rPr lang="en-US" sz="1800" b="0" dirty="0" smtClean="0">
                <a:solidFill>
                  <a:schemeClr val="tx1"/>
                </a:solidFill>
                <a:latin typeface="+mj-lt"/>
                <a:ea typeface="Verdana" pitchFamily="34" charset="0"/>
                <a:cs typeface="Verdana" pitchFamily="34" charset="0"/>
              </a:rPr>
              <a:t>Poultry growth has been stagnant……</a:t>
            </a:r>
          </a:p>
          <a:p>
            <a:pPr marL="285750" indent="-285750">
              <a:lnSpc>
                <a:spcPct val="150000"/>
              </a:lnSpc>
              <a:buFont typeface="Arial" pitchFamily="34" charset="0"/>
              <a:buChar char="•"/>
            </a:pPr>
            <a:r>
              <a:rPr lang="en-US" sz="1800" b="0" dirty="0" smtClean="0">
                <a:solidFill>
                  <a:schemeClr val="tx1"/>
                </a:solidFill>
                <a:latin typeface="+mj-lt"/>
                <a:ea typeface="Verdana" pitchFamily="34" charset="0"/>
                <a:cs typeface="Verdana" pitchFamily="34" charset="0"/>
              </a:rPr>
              <a:t>Still catching up with last year export  volumes look unachievable till now….unless something major change happens across globe. </a:t>
            </a:r>
          </a:p>
          <a:p>
            <a:pPr marL="285750" indent="-285750">
              <a:lnSpc>
                <a:spcPct val="150000"/>
              </a:lnSpc>
              <a:buFont typeface="Arial" pitchFamily="34" charset="0"/>
              <a:buChar char="•"/>
            </a:pPr>
            <a:endParaRPr lang="en-US" sz="1800" b="0" dirty="0">
              <a:solidFill>
                <a:schemeClr val="tx1"/>
              </a:solidFill>
              <a:latin typeface="+mj-lt"/>
              <a:ea typeface="Verdana" pitchFamily="34" charset="0"/>
              <a:cs typeface="Verdana" pitchFamily="34" charset="0"/>
            </a:endParaRPr>
          </a:p>
          <a:p>
            <a:pPr marL="314068" indent="-314068" algn="ctr">
              <a:buFont typeface="Arial" pitchFamily="34" charset="0"/>
              <a:buChar char="•"/>
            </a:pPr>
            <a:endParaRPr lang="en-US" sz="1800" b="0" dirty="0">
              <a:latin typeface="+mj-lt"/>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heme1">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20128</TotalTime>
  <Pages>11</Pages>
  <Words>1075</Words>
  <Application>Microsoft Office PowerPoint</Application>
  <PresentationFormat>On-screen Show (4:3)</PresentationFormat>
  <Paragraphs>266</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Theme1</vt:lpstr>
      <vt:lpstr>India Maize Summit New Delhi  20th March 2014  </vt:lpstr>
      <vt:lpstr>Slide 2</vt:lpstr>
      <vt:lpstr>What do we do?</vt:lpstr>
      <vt:lpstr>Size &amp; Growth</vt:lpstr>
      <vt:lpstr>Agri business</vt:lpstr>
      <vt:lpstr>INDEX</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Noble</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&lt;Title&gt;</dc:title>
  <dc:creator>gpnair</dc:creator>
  <dc:description>Original presentation by Andrea_x000d_
Adapted as template by Lionel</dc:description>
  <cp:lastModifiedBy>rajivyadav</cp:lastModifiedBy>
  <cp:revision>1644</cp:revision>
  <cp:lastPrinted>2007-07-09T10:46:56Z</cp:lastPrinted>
  <dcterms:created xsi:type="dcterms:W3CDTF">2009-06-24T17:47:15Z</dcterms:created>
  <dcterms:modified xsi:type="dcterms:W3CDTF">2014-03-20T01:47:17Z</dcterms:modified>
</cp:coreProperties>
</file>